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04" r:id="rId5"/>
    <p:sldId id="321" r:id="rId6"/>
    <p:sldId id="294" r:id="rId7"/>
    <p:sldId id="305" r:id="rId8"/>
    <p:sldId id="306" r:id="rId9"/>
    <p:sldId id="307" r:id="rId10"/>
    <p:sldId id="310" r:id="rId11"/>
    <p:sldId id="311" r:id="rId12"/>
    <p:sldId id="323" r:id="rId13"/>
    <p:sldId id="312" r:id="rId14"/>
    <p:sldId id="313" r:id="rId15"/>
    <p:sldId id="314" r:id="rId16"/>
    <p:sldId id="316" r:id="rId17"/>
    <p:sldId id="317" r:id="rId18"/>
    <p:sldId id="322" r:id="rId19"/>
    <p:sldId id="318" r:id="rId20"/>
    <p:sldId id="319" r:id="rId21"/>
    <p:sldId id="320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pos="1436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orient="horz" pos="2251" userDrawn="1">
          <p15:clr>
            <a:srgbClr val="A4A3A4"/>
          </p15:clr>
        </p15:guide>
        <p15:guide id="7" orient="horz" pos="1638" userDrawn="1">
          <p15:clr>
            <a:srgbClr val="A4A3A4"/>
          </p15:clr>
        </p15:guide>
        <p15:guide id="8" orient="horz" pos="2296" userDrawn="1">
          <p15:clr>
            <a:srgbClr val="A4A3A4"/>
          </p15:clr>
        </p15:guide>
        <p15:guide id="9" pos="1527" userDrawn="1">
          <p15:clr>
            <a:srgbClr val="A4A3A4"/>
          </p15:clr>
        </p15:guide>
        <p15:guide id="10" pos="846" userDrawn="1">
          <p15:clr>
            <a:srgbClr val="A4A3A4"/>
          </p15:clr>
        </p15:guide>
        <p15:guide id="11" orient="horz" pos="2886" userDrawn="1">
          <p15:clr>
            <a:srgbClr val="A4A3A4"/>
          </p15:clr>
        </p15:guide>
        <p15:guide id="12" orient="horz" pos="2931" userDrawn="1">
          <p15:clr>
            <a:srgbClr val="A4A3A4"/>
          </p15:clr>
        </p15:guide>
        <p15:guide id="13" orient="horz" pos="4247" userDrawn="1">
          <p15:clr>
            <a:srgbClr val="A4A3A4"/>
          </p15:clr>
        </p15:guide>
        <p15:guide id="14" orient="horz" pos="4201" userDrawn="1">
          <p15:clr>
            <a:srgbClr val="A4A3A4"/>
          </p15:clr>
        </p15:guide>
        <p15:guide id="15" orient="horz" pos="3589" userDrawn="1">
          <p15:clr>
            <a:srgbClr val="A4A3A4"/>
          </p15:clr>
        </p15:guide>
        <p15:guide id="16" orient="horz" pos="35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F9F"/>
    <a:srgbClr val="000000"/>
    <a:srgbClr val="CC0000"/>
    <a:srgbClr val="9999FF"/>
    <a:srgbClr val="9966FF"/>
    <a:srgbClr val="CC9900"/>
    <a:srgbClr val="080808"/>
    <a:srgbClr val="0066CC"/>
    <a:srgbClr val="64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74" autoAdjust="0"/>
  </p:normalViewPr>
  <p:slideViewPr>
    <p:cSldViewPr snapToGrid="0">
      <p:cViewPr varScale="1">
        <p:scale>
          <a:sx n="112" d="100"/>
          <a:sy n="112" d="100"/>
        </p:scale>
        <p:origin x="102" y="96"/>
      </p:cViewPr>
      <p:guideLst>
        <p:guide orient="horz" pos="1593"/>
        <p:guide pos="756"/>
        <p:guide pos="1436"/>
        <p:guide orient="horz" pos="1003"/>
        <p:guide pos="189"/>
        <p:guide orient="horz" pos="2251"/>
        <p:guide orient="horz" pos="1638"/>
        <p:guide orient="horz" pos="2296"/>
        <p:guide pos="1527"/>
        <p:guide pos="846"/>
        <p:guide orient="horz" pos="2886"/>
        <p:guide orient="horz" pos="2931"/>
        <p:guide orient="horz" pos="4247"/>
        <p:guide orient="horz" pos="4201"/>
        <p:guide orient="horz" pos="3589"/>
        <p:guide orient="horz" pos="35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99"/>
    </p:cViewPr>
  </p:sorterViewPr>
  <p:gridSpacing cx="378000" cy="378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3BB76-9AD0-42C5-89BE-04F0A33741B4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4E077-BA75-4D2A-8A5E-4F10F36569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0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A28FD-067F-42D8-9F58-79E23461AB6B}" type="datetimeFigureOut">
              <a:rPr lang="nb-NO" smtClean="0"/>
              <a:t>23.09.2019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249F-37E3-4BE7-8FA5-6574C1D71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0713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6249F-37E3-4BE7-8FA5-6574C1D71D8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122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65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93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76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46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2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0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12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7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3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7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1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3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1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097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229E-A5D3-DE47-928C-2ED6A4F8D30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3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5F1A-C164-466A-8505-B12E95889890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97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5157-D09E-486F-AE49-61C7C3BA9D76}" type="datetime1">
              <a:rPr lang="nb-NO" smtClean="0"/>
              <a:t>23.09.2019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65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407C-4DDF-4E2C-BC6C-952BE59BA516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1990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5D19-F194-473A-A076-517AB1C647BA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60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34C-1C61-4741-A2DD-0DE64225E742}" type="datetime1">
              <a:rPr lang="nb-NO" smtClean="0"/>
              <a:t>23.09.2019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855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60A6-CD74-4F1E-B4A0-ADD008F93B91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02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3FA6-0C0C-4318-AE2A-40D9C561E81B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47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444-3520-4B3E-B6C6-59EB996FED72}" type="datetime1">
              <a:rPr lang="nb-NO" smtClean="0"/>
              <a:t>23.09.2019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2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38D1-335B-4BC6-A219-28A96DF2D952}" type="datetime1">
              <a:rPr lang="nb-NO" smtClean="0"/>
              <a:t>23.09.2019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16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ECBB-C60C-4725-B044-459E55255B4F}" type="datetime1">
              <a:rPr lang="nb-NO" smtClean="0"/>
              <a:t>23.09.2019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996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4778-4951-421E-B821-9865EB544ECC}" type="datetime1">
              <a:rPr lang="nb-NO" smtClean="0"/>
              <a:t>23.09.2019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92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8A83-6B9E-403A-A29E-C3CF511CD769}" type="datetime1">
              <a:rPr lang="nb-NO" smtClean="0"/>
              <a:t>23.09.2019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53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4033F-0B84-49C2-A229-7AC691A9D95B}" type="datetime1">
              <a:rPr lang="nb-NO" smtClean="0"/>
              <a:t>23.09.2019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C44E-E3F1-47C8-AD1C-A15418066A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342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35180" y="723575"/>
            <a:ext cx="12327181" cy="1451083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4" y="172311"/>
            <a:ext cx="3454790" cy="19301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9901" y="4074666"/>
            <a:ext cx="50415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Jaroslav Jirku and Tomas </a:t>
            </a:r>
            <a:r>
              <a:rPr lang="cs-CZ" sz="2400" dirty="0" err="1">
                <a:solidFill>
                  <a:srgbClr val="FFD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Belov</a:t>
            </a:r>
            <a:endParaRPr lang="en-GB" sz="2400" dirty="0">
              <a:solidFill>
                <a:srgbClr val="FFD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9901" y="2339832"/>
            <a:ext cx="8512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INITIAL GEOPHYSICAL SURVEYING OF ARCHAEOLOGICAL SITES IN ARMENIA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35180" y="723575"/>
            <a:ext cx="12327181" cy="1451083"/>
          </a:xfrm>
          <a:prstGeom prst="rect">
            <a:avLst/>
          </a:prstGeom>
          <a:solidFill>
            <a:schemeClr val="bg1">
              <a:lumMod val="95000"/>
              <a:alpha val="72157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4" y="172311"/>
            <a:ext cx="3454790" cy="193015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37957" y="1708889"/>
            <a:ext cx="444477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Century Gothic" panose="020B0502020202020204" pitchFamily="34" charset="0"/>
              </a:rPr>
              <a:t>(Prague, 30/Sep - 01/Oct 2019)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9901" y="5805171"/>
            <a:ext cx="622269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Topic 1 (Developing a common ground)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0803" y="763531"/>
            <a:ext cx="550495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Workshop 1</a:t>
            </a:r>
          </a:p>
        </p:txBody>
      </p:sp>
    </p:spTree>
    <p:extLst>
      <p:ext uri="{BB962C8B-B14F-4D97-AF65-F5344CB8AC3E}">
        <p14:creationId xmlns:p14="http://schemas.microsoft.com/office/powerpoint/2010/main" val="189375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6" y="384555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78" y="143639"/>
            <a:ext cx="726674" cy="70130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15789" y="1267382"/>
            <a:ext cx="29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Ghanjyan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Blur site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57253" y="1729047"/>
            <a:ext cx="10207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 rocks (pumice) covered by sediments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stone objects relics (shapes of medieval houses or prehistoric graves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sketch and sherd analysis of the site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MAG, DEMP + ERT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E8167654-F047-41D9-ACC8-0A0468455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6" y="3429000"/>
            <a:ext cx="5712095" cy="321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DB64E5-9B4D-4025-A373-AC0454DF1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17" y="2806469"/>
            <a:ext cx="5611392" cy="374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142875" indent="217488"/>
            <a:endParaRPr lang="nb-NO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endParaRPr lang="nb-NO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09" y="207893"/>
            <a:ext cx="726674" cy="7013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588129" y="349751"/>
            <a:ext cx="3352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indent="217488"/>
            <a:r>
              <a:rPr lang="en-US" sz="360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A81552-CF01-4958-83D0-153A5E0E89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5" y="3429000"/>
            <a:ext cx="4956175" cy="3304117"/>
          </a:xfrm>
          <a:prstGeom prst="rect">
            <a:avLst/>
          </a:prstGeom>
        </p:spPr>
      </p:pic>
      <p:sp>
        <p:nvSpPr>
          <p:cNvPr id="10" name="Šipka: nahoru 9">
            <a:extLst>
              <a:ext uri="{FF2B5EF4-FFF2-40B4-BE49-F238E27FC236}">
                <a16:creationId xmlns:a16="http://schemas.microsoft.com/office/drawing/2014/main" id="{223E0FED-0C12-45F3-8B9B-137C5CA20D95}"/>
              </a:ext>
            </a:extLst>
          </p:cNvPr>
          <p:cNvSpPr/>
          <p:nvPr/>
        </p:nvSpPr>
        <p:spPr>
          <a:xfrm>
            <a:off x="4153886" y="3684432"/>
            <a:ext cx="368287" cy="688983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2ED4E74-AF7E-4783-AF9F-DE66397CFE52}"/>
              </a:ext>
            </a:extLst>
          </p:cNvPr>
          <p:cNvCxnSpPr>
            <a:cxnSpLocks/>
          </p:cNvCxnSpPr>
          <p:nvPr/>
        </p:nvCxnSpPr>
        <p:spPr>
          <a:xfrm flipV="1">
            <a:off x="2578583" y="5468138"/>
            <a:ext cx="240145" cy="6696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CA52762-979D-489C-8EF9-FB6E9B0AFC47}"/>
              </a:ext>
            </a:extLst>
          </p:cNvPr>
          <p:cNvCxnSpPr>
            <a:cxnSpLocks/>
          </p:cNvCxnSpPr>
          <p:nvPr/>
        </p:nvCxnSpPr>
        <p:spPr>
          <a:xfrm flipV="1">
            <a:off x="2172183" y="5777555"/>
            <a:ext cx="1154545" cy="646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Obrázek 1">
            <a:extLst>
              <a:ext uri="{FF2B5EF4-FFF2-40B4-BE49-F238E27FC236}">
                <a16:creationId xmlns:a16="http://schemas.microsoft.com/office/drawing/2014/main" id="{2C0F4E58-6473-4D98-BD53-E226B2043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46" y="1241723"/>
            <a:ext cx="6874594" cy="437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8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FE105960-52B7-401B-8509-35583AF23065}"/>
              </a:ext>
            </a:extLst>
          </p:cNvPr>
          <p:cNvSpPr/>
          <p:nvPr/>
        </p:nvSpPr>
        <p:spPr>
          <a:xfrm>
            <a:off x="1935596" y="1634923"/>
            <a:ext cx="10256404" cy="5233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CAE5F55-AD58-4556-94FC-236AFA4F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081" y="1895306"/>
            <a:ext cx="7787074" cy="43213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3984054-AB24-4F4B-A77B-DFDF4B64C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088" y="1788792"/>
            <a:ext cx="7979013" cy="44278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E20594F-ECB3-467A-9F20-1C3390605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581" y="1081530"/>
            <a:ext cx="9107520" cy="577647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E658B9D7-33E4-4323-B613-7D8BBA56E0CF}"/>
              </a:ext>
            </a:extLst>
          </p:cNvPr>
          <p:cNvSpPr/>
          <p:nvPr/>
        </p:nvSpPr>
        <p:spPr>
          <a:xfrm>
            <a:off x="5775158" y="4562375"/>
            <a:ext cx="1270535" cy="2887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857B0005-73F8-4904-9A9F-3DC64B04C445}"/>
              </a:ext>
            </a:extLst>
          </p:cNvPr>
          <p:cNvSpPr/>
          <p:nvPr/>
        </p:nvSpPr>
        <p:spPr>
          <a:xfrm>
            <a:off x="7421078" y="3530333"/>
            <a:ext cx="837398" cy="15806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C53C91CE-561D-430C-920C-9ACEB5FE7FAB}"/>
              </a:ext>
            </a:extLst>
          </p:cNvPr>
          <p:cNvSpPr/>
          <p:nvPr/>
        </p:nvSpPr>
        <p:spPr>
          <a:xfrm>
            <a:off x="7902341" y="2156059"/>
            <a:ext cx="1677887" cy="117160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Šipka: nahoru 19">
            <a:extLst>
              <a:ext uri="{FF2B5EF4-FFF2-40B4-BE49-F238E27FC236}">
                <a16:creationId xmlns:a16="http://schemas.microsoft.com/office/drawing/2014/main" id="{BEBADC5B-FDAE-44EF-B343-7D5799A99C17}"/>
              </a:ext>
            </a:extLst>
          </p:cNvPr>
          <p:cNvSpPr/>
          <p:nvPr/>
        </p:nvSpPr>
        <p:spPr>
          <a:xfrm>
            <a:off x="10466419" y="1707666"/>
            <a:ext cx="484632" cy="97840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0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724" y="201683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66053" y="1215332"/>
            <a:ext cx="226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Aygeshat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site </a:t>
            </a:r>
            <a:endParaRPr lang="en-US" sz="2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66053" y="1676997"/>
            <a:ext cx="10989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continuously destroyed site by locals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mythical hillfort site/graves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MAG+DEMP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6800717-F865-4D70-BD99-E1D9D5497DC9}"/>
              </a:ext>
            </a:extLst>
          </p:cNvPr>
          <p:cNvGrpSpPr/>
          <p:nvPr/>
        </p:nvGrpSpPr>
        <p:grpSpPr>
          <a:xfrm>
            <a:off x="4899259" y="3147461"/>
            <a:ext cx="7183210" cy="3508856"/>
            <a:chOff x="857250" y="1241425"/>
            <a:chExt cx="11049000" cy="4708525"/>
          </a:xfrm>
        </p:grpSpPr>
        <p:pic>
          <p:nvPicPr>
            <p:cNvPr id="11" name="Obrázok 7" descr="Ajgešat.JPG">
              <a:extLst>
                <a:ext uri="{FF2B5EF4-FFF2-40B4-BE49-F238E27FC236}">
                  <a16:creationId xmlns:a16="http://schemas.microsoft.com/office/drawing/2014/main" id="{40501937-C797-4598-98E1-7328C3E5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1241425"/>
              <a:ext cx="11049000" cy="470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Voľná forma 12">
              <a:extLst>
                <a:ext uri="{FF2B5EF4-FFF2-40B4-BE49-F238E27FC236}">
                  <a16:creationId xmlns:a16="http://schemas.microsoft.com/office/drawing/2014/main" id="{11F0E5AB-3DE8-401E-8EED-78022856BC1B}"/>
                </a:ext>
              </a:extLst>
            </p:cNvPr>
            <p:cNvSpPr/>
            <p:nvPr/>
          </p:nvSpPr>
          <p:spPr>
            <a:xfrm>
              <a:off x="5370513" y="4108450"/>
              <a:ext cx="1749425" cy="847725"/>
            </a:xfrm>
            <a:custGeom>
              <a:avLst/>
              <a:gdLst>
                <a:gd name="connsiteX0" fmla="*/ 221588 w 1312697"/>
                <a:gd name="connsiteY0" fmla="*/ 0 h 847082"/>
                <a:gd name="connsiteX1" fmla="*/ 0 w 1312697"/>
                <a:gd name="connsiteY1" fmla="*/ 513298 h 847082"/>
                <a:gd name="connsiteX2" fmla="*/ 1107939 w 1312697"/>
                <a:gd name="connsiteY2" fmla="*/ 847082 h 847082"/>
                <a:gd name="connsiteX3" fmla="*/ 1312697 w 1312697"/>
                <a:gd name="connsiteY3" fmla="*/ 314150 h 847082"/>
                <a:gd name="connsiteX4" fmla="*/ 221588 w 1312697"/>
                <a:gd name="connsiteY4" fmla="*/ 0 h 84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697" h="847082">
                  <a:moveTo>
                    <a:pt x="221588" y="0"/>
                  </a:moveTo>
                  <a:lnTo>
                    <a:pt x="0" y="513298"/>
                  </a:lnTo>
                  <a:lnTo>
                    <a:pt x="1107939" y="847082"/>
                  </a:lnTo>
                  <a:lnTo>
                    <a:pt x="1312697" y="314150"/>
                  </a:lnTo>
                  <a:lnTo>
                    <a:pt x="22158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1200" dirty="0"/>
            </a:p>
          </p:txBody>
        </p:sp>
        <p:sp>
          <p:nvSpPr>
            <p:cNvPr id="13" name="Voľná forma 9">
              <a:extLst>
                <a:ext uri="{FF2B5EF4-FFF2-40B4-BE49-F238E27FC236}">
                  <a16:creationId xmlns:a16="http://schemas.microsoft.com/office/drawing/2014/main" id="{F30910BE-FADB-4C40-BD58-C15FFE882D63}"/>
                </a:ext>
              </a:extLst>
            </p:cNvPr>
            <p:cNvSpPr/>
            <p:nvPr/>
          </p:nvSpPr>
          <p:spPr>
            <a:xfrm>
              <a:off x="3127375" y="4129088"/>
              <a:ext cx="669925" cy="493712"/>
            </a:xfrm>
            <a:custGeom>
              <a:avLst/>
              <a:gdLst>
                <a:gd name="connsiteX0" fmla="*/ 0 w 502920"/>
                <a:gd name="connsiteY0" fmla="*/ 155448 h 493776"/>
                <a:gd name="connsiteX1" fmla="*/ 411480 w 502920"/>
                <a:gd name="connsiteY1" fmla="*/ 0 h 493776"/>
                <a:gd name="connsiteX2" fmla="*/ 502920 w 502920"/>
                <a:gd name="connsiteY2" fmla="*/ 329184 h 493776"/>
                <a:gd name="connsiteX3" fmla="*/ 100584 w 502920"/>
                <a:gd name="connsiteY3" fmla="*/ 493776 h 493776"/>
                <a:gd name="connsiteX4" fmla="*/ 0 w 502920"/>
                <a:gd name="connsiteY4" fmla="*/ 155448 h 49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" h="493776">
                  <a:moveTo>
                    <a:pt x="0" y="155448"/>
                  </a:moveTo>
                  <a:lnTo>
                    <a:pt x="411480" y="0"/>
                  </a:lnTo>
                  <a:lnTo>
                    <a:pt x="502920" y="329184"/>
                  </a:lnTo>
                  <a:lnTo>
                    <a:pt x="100584" y="493776"/>
                  </a:lnTo>
                  <a:lnTo>
                    <a:pt x="0" y="155448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k-SK" sz="1200" dirty="0"/>
                <a:t>„B“</a:t>
              </a:r>
              <a:endParaRPr lang="cs-CZ" sz="1200" dirty="0"/>
            </a:p>
          </p:txBody>
        </p:sp>
        <p:sp>
          <p:nvSpPr>
            <p:cNvPr id="16" name="Obdélník 5">
              <a:extLst>
                <a:ext uri="{FF2B5EF4-FFF2-40B4-BE49-F238E27FC236}">
                  <a16:creationId xmlns:a16="http://schemas.microsoft.com/office/drawing/2014/main" id="{33E7D02C-E5B6-4336-91AE-98DB171B3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075" y="4224338"/>
              <a:ext cx="4921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sk-SK" altLang="cs-CZ"/>
                <a:t>„A“</a:t>
              </a:r>
              <a:endParaRPr lang="cs-CZ" altLang="cs-CZ"/>
            </a:p>
          </p:txBody>
        </p:sp>
      </p:grpSp>
      <p:pic>
        <p:nvPicPr>
          <p:cNvPr id="17" name="Obrázek 3">
            <a:extLst>
              <a:ext uri="{FF2B5EF4-FFF2-40B4-BE49-F238E27FC236}">
                <a16:creationId xmlns:a16="http://schemas.microsoft.com/office/drawing/2014/main" id="{49468C7B-EDC5-4B72-9D8F-F994F7E89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0" y="3388821"/>
            <a:ext cx="4556419" cy="303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83CF615C-0D10-4F05-B1C3-E63B14EEB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t="1431" r="7552" b="69014"/>
          <a:stretch>
            <a:fillRect/>
          </a:stretch>
        </p:blipFill>
        <p:spPr bwMode="auto">
          <a:xfrm>
            <a:off x="201556" y="2196888"/>
            <a:ext cx="6438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0084325C-B219-4D3A-8DCA-14FCDB72C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00" y="1215332"/>
            <a:ext cx="5492896" cy="4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EA8F42F1-455F-4821-AB15-20C3C8269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9"/>
          <a:stretch>
            <a:fillRect/>
          </a:stretch>
        </p:blipFill>
        <p:spPr bwMode="auto">
          <a:xfrm>
            <a:off x="7555831" y="5053598"/>
            <a:ext cx="3990457" cy="175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33DD1D0-6819-4074-8E8A-6D761AC7A7A3}"/>
              </a:ext>
            </a:extLst>
          </p:cNvPr>
          <p:cNvSpPr/>
          <p:nvPr/>
        </p:nvSpPr>
        <p:spPr>
          <a:xfrm>
            <a:off x="866053" y="1215332"/>
            <a:ext cx="226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Aygeshat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site </a:t>
            </a:r>
            <a:endParaRPr lang="en-US" sz="2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F06400EB-4715-4A01-BC7F-092C0A220BAE}"/>
              </a:ext>
            </a:extLst>
          </p:cNvPr>
          <p:cNvSpPr/>
          <p:nvPr/>
        </p:nvSpPr>
        <p:spPr>
          <a:xfrm>
            <a:off x="2281186" y="1767516"/>
            <a:ext cx="9837019" cy="49894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33DD1D0-6819-4074-8E8A-6D761AC7A7A3}"/>
              </a:ext>
            </a:extLst>
          </p:cNvPr>
          <p:cNvSpPr/>
          <p:nvPr/>
        </p:nvSpPr>
        <p:spPr>
          <a:xfrm>
            <a:off x="866053" y="1215332"/>
            <a:ext cx="21754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Aygeshat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site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mS/m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E3B6710-EBCA-4DC1-8425-0CE451ADA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532" y="1956482"/>
            <a:ext cx="9123460" cy="45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79559" y="1231855"/>
            <a:ext cx="263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Lernamerdz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site</a:t>
            </a:r>
            <a:endParaRPr lang="en-US" sz="2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8"/>
          <a:stretch>
            <a:fillRect/>
          </a:stretch>
        </p:blipFill>
        <p:spPr bwMode="auto">
          <a:xfrm>
            <a:off x="6151418" y="1987747"/>
            <a:ext cx="5237592" cy="429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93" y="2082339"/>
            <a:ext cx="5711486" cy="38076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2012" y="6267524"/>
            <a:ext cx="627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Manifestation of prehistorical activities, ring-structures</a:t>
            </a:r>
          </a:p>
        </p:txBody>
      </p:sp>
    </p:spTree>
    <p:extLst>
      <p:ext uri="{BB962C8B-B14F-4D97-AF65-F5344CB8AC3E}">
        <p14:creationId xmlns:p14="http://schemas.microsoft.com/office/powerpoint/2010/main" val="7381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Case studies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400" y="2581944"/>
            <a:ext cx="4317200" cy="16941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75" y="1634923"/>
            <a:ext cx="11863649" cy="373504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66158" y="5352137"/>
            <a:ext cx="6666471" cy="114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 gradients registered at the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Lernamerdz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archaeological site</a:t>
            </a:r>
            <a:endParaRPr 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75243" y="499886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6" y="240082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Conclusion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83998" y="1407766"/>
            <a:ext cx="141797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493645" indent="-34290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DEMP and magnetometry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quick archaeological survey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in non-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favourable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conditions of highly resistive volcanic rocks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493645" indent="-34290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mostly worked with the lowest calibrated depth of 1.8 m, which was less noised 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493645" indent="-34290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Magnetometry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interesting results in case of the gradient measurements 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493645" indent="-34290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comparing to the DEMP results the magnetometry described deeper structures at the sites and was not that sensitive to the noise sources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493645" indent="-34290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would be interesting to uncover some of the geophysical anomalies, but…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Acknowledgements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6521" y="1618921"/>
            <a:ext cx="4796368" cy="224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Chironium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Ltd.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of Archaeology in Prague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of Archaeology in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Yerevan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exteriér, tráva, obloha, pole&#10;&#10;Popis byl vytvořen automaticky">
            <a:extLst>
              <a:ext uri="{FF2B5EF4-FFF2-40B4-BE49-F238E27FC236}">
                <a16:creationId xmlns:a16="http://schemas.microsoft.com/office/drawing/2014/main" id="{4A4C2BA9-F72A-46B9-AA50-513846391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10" y="1634923"/>
            <a:ext cx="6307569" cy="4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2" y="506527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all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rbel" panose="020B050302020402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The</a:t>
            </a:r>
            <a:r>
              <a:rPr kumimoji="0" lang="cs-CZ" sz="2800" b="0" i="0" u="none" strike="noStrike" kern="1200" cap="all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rbel" panose="020B050302020402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2800" b="0" i="0" u="none" strike="noStrike" kern="1200" cap="all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rbel" panose="020B0503020204020204" pitchFamily="34" charset="0"/>
                <a:ea typeface="Open Sans" panose="020B0606030504020204" pitchFamily="34" charset="0"/>
                <a:cs typeface="Calibri Light" panose="020F0302020204030204" pitchFamily="34" charset="0"/>
              </a:rPr>
              <a:t>aim</a:t>
            </a: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54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Aim &amp; Objectives</a:t>
            </a:r>
            <a:endParaRPr lang="nb-NO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86324" y="1336593"/>
            <a:ext cx="10491285" cy="2379518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2400"/>
              </a:spcAft>
              <a:buFontTx/>
              <a:buChar char="-"/>
            </a:pPr>
            <a:r>
              <a:rPr lang="en-US" sz="240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Apostolus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expeditions </a:t>
            </a:r>
            <a:r>
              <a:rPr lang="cs-CZ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2016 - 2018 </a:t>
            </a:r>
          </a:p>
          <a:p>
            <a:pPr marL="342900" indent="-342900" algn="just">
              <a:spcAft>
                <a:spcPts val="2400"/>
              </a:spcAft>
              <a:buFontTx/>
              <a:buChar char="-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cs-CZ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archaeological sites in Armenia – 3 shown</a:t>
            </a:r>
            <a:endParaRPr lang="cs-CZ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2400"/>
              </a:spcAft>
              <a:buFontTx/>
              <a:buChar char="-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measurements, methods of field archaeology - gathering information about hidden archaeological features at the sit</a:t>
            </a:r>
            <a:r>
              <a:rPr lang="cs-CZ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2400"/>
              </a:spcAft>
              <a:buFontTx/>
              <a:buChar char="-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protection of the sites</a:t>
            </a:r>
            <a:endParaRPr lang="en-GB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6" name="Obrázek 5" descr="Obsah obrázku exteriér, země, skála, obloha&#10;&#10;Popis byl vytvořen automaticky">
            <a:extLst>
              <a:ext uri="{FF2B5EF4-FFF2-40B4-BE49-F238E27FC236}">
                <a16:creationId xmlns:a16="http://schemas.microsoft.com/office/drawing/2014/main" id="{4D3DF4B8-E111-4144-907A-1138FE32E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99" y="3532471"/>
            <a:ext cx="4829477" cy="32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54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Aim &amp; Objectives</a:t>
            </a:r>
            <a:endParaRPr lang="nb-NO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925753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754649" y="1213064"/>
            <a:ext cx="10491285" cy="5553496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2400"/>
              </a:spcAft>
              <a:buAutoNum type="arabicPeriod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sites of interest - according to the needs of the </a:t>
            </a:r>
            <a:r>
              <a:rPr lang="en-US" sz="2400" i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Archaeological Institute of the Academy of Science of the Czech Republic</a:t>
            </a: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i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Archaeology and Ethnography of the National Academy of Sciences of Armenia</a:t>
            </a:r>
            <a:endParaRPr lang="cs-CZ" sz="2400" i="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2400"/>
              </a:spcAft>
              <a:buAutoNum type="arabicPeriod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geophysical survey + archaeological sketches etc. </a:t>
            </a:r>
            <a:endParaRPr lang="cs-CZ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2400"/>
              </a:spcAft>
              <a:buAutoNum type="arabicPeriod"/>
            </a:pPr>
            <a:r>
              <a:rPr lang="en-US" sz="24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Armavir region (gubernia) - thickness of the historical sediments and describing overall archaeological features situ</a:t>
            </a:r>
            <a:endParaRPr lang="cs-CZ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2400"/>
              </a:spcAft>
              <a:buAutoNum type="arabicPeriod"/>
            </a:pPr>
            <a:endParaRPr lang="en-GB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11254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GB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Aim &amp; Objectives</a:t>
            </a:r>
            <a:endParaRPr lang="nb-NO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3" y="1531561"/>
            <a:ext cx="10491285" cy="466142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1" y="1309312"/>
            <a:ext cx="5790915" cy="4112677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680038" y="2807386"/>
            <a:ext cx="1440874" cy="955963"/>
          </a:xfrm>
          <a:prstGeom prst="ellipse">
            <a:avLst/>
          </a:prstGeom>
          <a:noFill/>
          <a:ln w="857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7488718" y="1448670"/>
            <a:ext cx="3009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chemeClr val="bg1"/>
                </a:solidFill>
              </a:rPr>
              <a:t>Armavir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Guberniya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0" name="Obrázek 7">
            <a:extLst>
              <a:ext uri="{FF2B5EF4-FFF2-40B4-BE49-F238E27FC236}">
                <a16:creationId xmlns:a16="http://schemas.microsoft.com/office/drawing/2014/main" id="{44F1BDF5-9915-43CF-8890-85E9A2619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11" y="2460244"/>
            <a:ext cx="6166879" cy="411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5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77414" y="749572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11453" y="1221168"/>
            <a:ext cx="10491285" cy="3500514"/>
          </a:xfrm>
          <a:prstGeom prst="rect">
            <a:avLst/>
          </a:prstGeom>
        </p:spPr>
        <p:txBody>
          <a:bodyPr vert="horz" lIns="43200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0" i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b="1" i="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342900" indent="-342900" algn="just">
              <a:buFontTx/>
              <a:buChar char="-"/>
            </a:pPr>
            <a:r>
              <a:rPr lang="en-GB" sz="2400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phases</a:t>
            </a:r>
          </a:p>
          <a:p>
            <a:pPr marL="800100" lvl="1" indent="-342900" algn="just">
              <a:buFontTx/>
              <a:buChar char="-"/>
            </a:pPr>
            <a:r>
              <a:rPr lang="en-GB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scanning methods – entire area, 2D spatial network</a:t>
            </a:r>
          </a:p>
          <a:p>
            <a:pPr marL="1257300" lvl="2" indent="-342900" algn="just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Magnetometry, dipole electromagnetic profiling (DEMP)</a:t>
            </a:r>
          </a:p>
          <a:p>
            <a:pPr marL="800100" lvl="1" indent="-342900" algn="just">
              <a:buFontTx/>
              <a:buChar char="-"/>
            </a:pPr>
            <a:r>
              <a:rPr lang="en-GB" sz="2000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surveying of selected anomalies</a:t>
            </a:r>
          </a:p>
          <a:p>
            <a:pPr marL="1257300" lvl="2" indent="-342900" algn="just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resistivity tomography (ERT)</a:t>
            </a:r>
            <a:endParaRPr lang="en-GB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869C988B-6FD6-4944-98F9-CDC32FAF6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53" y="2988006"/>
            <a:ext cx="5436342" cy="362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9152" y="1198715"/>
            <a:ext cx="7159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Magnetometry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classical method of archaeological geophysics </a:t>
            </a:r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PMG-1,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SatisGeo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gradient</a:t>
            </a:r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60" y="3066576"/>
            <a:ext cx="4884047" cy="30655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61483C-EB00-4455-BCB0-62343CFDC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23" y="2085192"/>
            <a:ext cx="5546493" cy="41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67942" y="1692497"/>
            <a:ext cx="6111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CMD –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MiniExplorer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GF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pairs of coils, i.e. three theoretical calibrated depths of investigation 0.5, 1 and 1.8 m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flipH="1">
            <a:off x="867942" y="1266696"/>
            <a:ext cx="625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DEMP (dipole electromagnetic profiling)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lum bright="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brightnessContrast bright="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13" y="1384669"/>
            <a:ext cx="3797417" cy="50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24793" y="506223"/>
            <a:ext cx="9748007" cy="981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all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 pitchFamily="34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18" y="359331"/>
            <a:ext cx="12192000" cy="68617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088914" y="311255"/>
            <a:ext cx="11103085" cy="10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indent="217488"/>
            <a:r>
              <a:rPr lang="en-US" sz="3600" i="0" dirty="0">
                <a:solidFill>
                  <a:srgbClr val="6633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Geophysical methods</a:t>
            </a:r>
            <a:endParaRPr lang="en-US" sz="3600" dirty="0">
              <a:solidFill>
                <a:srgbClr val="6633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149232"/>
            <a:ext cx="726674" cy="70130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67942" y="1692497"/>
            <a:ext cx="6111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</a:t>
            </a:r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Multielectrode system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2D/3D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– around AB/5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method</a:t>
            </a:r>
          </a:p>
        </p:txBody>
      </p:sp>
      <p:sp>
        <p:nvSpPr>
          <p:cNvPr id="4" name="TextovéPole 3"/>
          <p:cNvSpPr txBox="1"/>
          <p:nvPr/>
        </p:nvSpPr>
        <p:spPr>
          <a:xfrm flipH="1">
            <a:off x="867942" y="1266696"/>
            <a:ext cx="625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 </a:t>
            </a:r>
          </a:p>
        </p:txBody>
      </p:sp>
      <p:pic>
        <p:nvPicPr>
          <p:cNvPr id="10" name="Obrázek 9" descr="Obsah obrázku země, exteriér, příroda, tráva&#10;&#10;Popis byl vytvořen automaticky">
            <a:extLst>
              <a:ext uri="{FF2B5EF4-FFF2-40B4-BE49-F238E27FC236}">
                <a16:creationId xmlns:a16="http://schemas.microsoft.com/office/drawing/2014/main" id="{D4556CF0-D0AF-42A0-A3D5-E51586117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65" y="1422365"/>
            <a:ext cx="6019905" cy="40132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523FE93-13A6-4A4E-B90B-3ADFD2DF0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1" y="4347245"/>
            <a:ext cx="54768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659A21FAE9C4793978530E11BCB09" ma:contentTypeVersion="8" ma:contentTypeDescription="Create a new document." ma:contentTypeScope="" ma:versionID="a1b1697f1145bdf3a39de0578a603d1c">
  <xsd:schema xmlns:xsd="http://www.w3.org/2001/XMLSchema" xmlns:xs="http://www.w3.org/2001/XMLSchema" xmlns:p="http://schemas.microsoft.com/office/2006/metadata/properties" xmlns:ns3="e5cfc0e6-8323-4fe8-bd59-658192b9ba75" targetNamespace="http://schemas.microsoft.com/office/2006/metadata/properties" ma:root="true" ma:fieldsID="eeaa332bb1b97087093819dec1ae599d" ns3:_="">
    <xsd:import namespace="e5cfc0e6-8323-4fe8-bd59-658192b9ba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fc0e6-8323-4fe8-bd59-658192b9b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A9C604-F09D-4390-932F-1CB3B4FA58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CE9215-910E-42A4-9F11-E2BFE4FE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cfc0e6-8323-4fe8-bd59-658192b9ba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530DAB-E661-46FF-B0F1-CA04B522596E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5cfc0e6-8323-4fe8-bd59-658192b9ba7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446</Words>
  <Application>Microsoft Office PowerPoint</Application>
  <PresentationFormat>Širokoúhlá obrazovka</PresentationFormat>
  <Paragraphs>96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Corbel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Cuenca-Garcia</dc:creator>
  <cp:lastModifiedBy>UK</cp:lastModifiedBy>
  <cp:revision>234</cp:revision>
  <dcterms:created xsi:type="dcterms:W3CDTF">2019-02-23T11:14:39Z</dcterms:created>
  <dcterms:modified xsi:type="dcterms:W3CDTF">2019-09-23T13:13:44Z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0x010100B3B659A21FAE9C4793978530E11BCB09</vt:lpwstr>
  </property>
</Properties>
</file>