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4" r:id="rId6"/>
    <p:sldMasterId id="2147483687" r:id="rId7"/>
    <p:sldMasterId id="2147483700" r:id="rId8"/>
    <p:sldMasterId id="2147483713" r:id="rId9"/>
    <p:sldMasterId id="2147483726" r:id="rId10"/>
    <p:sldMasterId id="2147483739" r:id="rId11"/>
    <p:sldMasterId id="2147483752" r:id="rId12"/>
    <p:sldMasterId id="2147483765" r:id="rId13"/>
  </p:sldMasterIdLst>
  <p:notesMasterIdLst>
    <p:notesMasterId r:id="rId34"/>
  </p:notesMasterIdLst>
  <p:sldIdLst>
    <p:sldId id="304" r:id="rId14"/>
    <p:sldId id="294" r:id="rId15"/>
    <p:sldId id="305" r:id="rId16"/>
    <p:sldId id="306" r:id="rId17"/>
    <p:sldId id="307" r:id="rId18"/>
    <p:sldId id="311" r:id="rId19"/>
    <p:sldId id="310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4" r:id="rId31"/>
    <p:sldId id="322" r:id="rId32"/>
    <p:sldId id="323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3" userDrawn="1">
          <p15:clr>
            <a:srgbClr val="A4A3A4"/>
          </p15:clr>
        </p15:guide>
        <p15:guide id="2" pos="756" userDrawn="1">
          <p15:clr>
            <a:srgbClr val="A4A3A4"/>
          </p15:clr>
        </p15:guide>
        <p15:guide id="3" pos="1436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orient="horz" pos="2251" userDrawn="1">
          <p15:clr>
            <a:srgbClr val="A4A3A4"/>
          </p15:clr>
        </p15:guide>
        <p15:guide id="7" orient="horz" pos="1638" userDrawn="1">
          <p15:clr>
            <a:srgbClr val="A4A3A4"/>
          </p15:clr>
        </p15:guide>
        <p15:guide id="8" orient="horz" pos="2296" userDrawn="1">
          <p15:clr>
            <a:srgbClr val="A4A3A4"/>
          </p15:clr>
        </p15:guide>
        <p15:guide id="9" pos="1527" userDrawn="1">
          <p15:clr>
            <a:srgbClr val="A4A3A4"/>
          </p15:clr>
        </p15:guide>
        <p15:guide id="10" pos="846" userDrawn="1">
          <p15:clr>
            <a:srgbClr val="A4A3A4"/>
          </p15:clr>
        </p15:guide>
        <p15:guide id="11" orient="horz" pos="2886" userDrawn="1">
          <p15:clr>
            <a:srgbClr val="A4A3A4"/>
          </p15:clr>
        </p15:guide>
        <p15:guide id="12" orient="horz" pos="2931" userDrawn="1">
          <p15:clr>
            <a:srgbClr val="A4A3A4"/>
          </p15:clr>
        </p15:guide>
        <p15:guide id="13" orient="horz" pos="4247" userDrawn="1">
          <p15:clr>
            <a:srgbClr val="A4A3A4"/>
          </p15:clr>
        </p15:guide>
        <p15:guide id="14" orient="horz" pos="4201" userDrawn="1">
          <p15:clr>
            <a:srgbClr val="A4A3A4"/>
          </p15:clr>
        </p15:guide>
        <p15:guide id="15" orient="horz" pos="3589" userDrawn="1">
          <p15:clr>
            <a:srgbClr val="A4A3A4"/>
          </p15:clr>
        </p15:guide>
        <p15:guide id="16" orient="horz" pos="3543" userDrawn="1">
          <p15:clr>
            <a:srgbClr val="A4A3A4"/>
          </p15:clr>
        </p15:guide>
        <p15:guide id="17" pos="8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son" initials="g" lastIdx="1" clrIdx="0">
    <p:extLst>
      <p:ext uri="{19B8F6BF-5375-455C-9EA6-DF929625EA0E}">
        <p15:presenceInfo xmlns:p15="http://schemas.microsoft.com/office/powerpoint/2012/main" userId="gri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44C00"/>
    <a:srgbClr val="FFDF9F"/>
    <a:srgbClr val="000000"/>
    <a:srgbClr val="CC0000"/>
    <a:srgbClr val="9999FF"/>
    <a:srgbClr val="9966FF"/>
    <a:srgbClr val="CC9900"/>
    <a:srgbClr val="080808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74" autoAdjust="0"/>
  </p:normalViewPr>
  <p:slideViewPr>
    <p:cSldViewPr snapToGrid="0">
      <p:cViewPr varScale="1">
        <p:scale>
          <a:sx n="74" d="100"/>
          <a:sy n="74" d="100"/>
        </p:scale>
        <p:origin x="654" y="48"/>
      </p:cViewPr>
      <p:guideLst>
        <p:guide orient="horz" pos="1593"/>
        <p:guide pos="756"/>
        <p:guide pos="1436"/>
        <p:guide orient="horz" pos="1003"/>
        <p:guide pos="189"/>
        <p:guide orient="horz" pos="2251"/>
        <p:guide orient="horz" pos="1638"/>
        <p:guide orient="horz" pos="2296"/>
        <p:guide pos="1527"/>
        <p:guide pos="846"/>
        <p:guide orient="horz" pos="2886"/>
        <p:guide orient="horz" pos="2931"/>
        <p:guide orient="horz" pos="4247"/>
        <p:guide orient="horz" pos="4201"/>
        <p:guide orient="horz" pos="3589"/>
        <p:guide orient="horz" pos="3543"/>
        <p:guide pos="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78000" cy="378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ableStyles" Target="tableStyles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A28FD-067F-42D8-9F58-79E23461AB6B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6249F-37E3-4BE7-8FA5-6574C1D71D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071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6249F-37E3-4BE7-8FA5-6574C1D71D8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3122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73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8229E-A5D3-DE47-928C-2ED6A4F8D306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497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4651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434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583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189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400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43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711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883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075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19902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063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48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434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583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189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400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43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711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883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4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96097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07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44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57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1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78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1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12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8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8557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56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30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37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20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83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44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57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15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7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8029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12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83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56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30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37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20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83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44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57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1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470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7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1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12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83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56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309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37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20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833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6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222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97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59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06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51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00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36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28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02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37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8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1643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147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63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97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59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06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51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00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36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283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0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9961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378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822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14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63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973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598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06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51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001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3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9266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283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022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378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822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147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2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063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48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434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5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530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189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400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4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711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883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40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07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20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063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/>
              <a:t>04.02.2020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342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0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7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7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7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4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4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4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0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5C74-8DAE-4F58-BC87-C88F2453D6B2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04.02.2020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0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35180" y="723583"/>
            <a:ext cx="12327181" cy="1451083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" y="172319"/>
            <a:ext cx="3454791" cy="19301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9905" y="3883358"/>
            <a:ext cx="504151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D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</a:t>
            </a:r>
            <a:r>
              <a:rPr lang="en-GB" sz="2400" dirty="0" smtClean="0">
                <a:solidFill>
                  <a:srgbClr val="FFD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 Milan </a:t>
            </a:r>
            <a:r>
              <a:rPr lang="en-GB" sz="2400" dirty="0" err="1" smtClean="0">
                <a:solidFill>
                  <a:srgbClr val="FFD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Gazdi</a:t>
            </a:r>
            <a:r>
              <a:rPr lang="sr-Latn-ME" sz="2400" dirty="0" smtClean="0">
                <a:solidFill>
                  <a:srgbClr val="FFD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ć, </a:t>
            </a:r>
          </a:p>
          <a:p>
            <a:r>
              <a:rPr lang="sr-Latn-ME" sz="2400" dirty="0" smtClean="0">
                <a:solidFill>
                  <a:srgbClr val="FFD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Jaroslav Kadlec, </a:t>
            </a:r>
          </a:p>
          <a:p>
            <a:r>
              <a:rPr lang="sr-Latn-ME" sz="2400" dirty="0" smtClean="0">
                <a:solidFill>
                  <a:srgbClr val="FFD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Hana Grison</a:t>
            </a:r>
            <a:endParaRPr lang="en-GB" sz="2400" dirty="0">
              <a:solidFill>
                <a:srgbClr val="FFDF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35180" y="723583"/>
            <a:ext cx="12327181" cy="1451083"/>
          </a:xfrm>
          <a:prstGeom prst="rect">
            <a:avLst/>
          </a:prstGeom>
          <a:solidFill>
            <a:schemeClr val="bg1">
              <a:lumMod val="95000"/>
              <a:alpha val="72157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" y="172319"/>
            <a:ext cx="3454791" cy="193015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37957" y="1708893"/>
            <a:ext cx="444477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latin typeface="Century Gothic" panose="020B0502020202020204" pitchFamily="34" charset="0"/>
              </a:rPr>
              <a:t>(Prague, 30/Sep - 01/Oct 2019)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93426" y="5302299"/>
            <a:ext cx="1009598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Topic 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 (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Integrated approaches combining geophysics and soil science at archaeological sites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0809" y="763535"/>
            <a:ext cx="550495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Workshop 1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862330" y="2352683"/>
            <a:ext cx="10533552" cy="195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Twelve centuries long iron smelting pollution record – A unique archive </a:t>
            </a:r>
            <a:br>
              <a:rPr kumimoji="0" lang="en-US" sz="4400" b="1" i="0" u="none" strike="noStrike" kern="1200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400" b="1" i="0" u="none" strike="noStrike" kern="1200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of mining and industrial history at Moravian Karst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sr-Latn-ME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62" y="3953168"/>
            <a:ext cx="2123984" cy="10607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8186" y="5821152"/>
            <a:ext cx="10895528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This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research was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realized in scope of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networking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support of the COST Action SAGA as a Short Term Scientific Mission and with a support of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program INTER-EXCELLENCE of the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Ministry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 Education, Youth and Sports of the Czech Republic (MEYS), grant No.  LTC19029.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42" y="4136910"/>
            <a:ext cx="3230988" cy="68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5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Results</a:t>
            </a:r>
            <a:r>
              <a:rPr lang="en-US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- Magnetic </a:t>
            </a:r>
            <a:r>
              <a:rPr lang="en-US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mapping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9" name="Picture 8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9142"/>
            <a:ext cx="8971503" cy="530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66584" y="1531561"/>
            <a:ext cx="32345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Testing of the Method of magnetic mapping in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measurement </a:t>
            </a:r>
            <a:r>
              <a:rPr lang="en-US" sz="3200" dirty="0">
                <a:solidFill>
                  <a:srgbClr val="FFFFFF"/>
                </a:solidFill>
              </a:rPr>
              <a:t>network </a:t>
            </a:r>
            <a:r>
              <a:rPr lang="en-US" sz="3200" dirty="0" err="1">
                <a:solidFill>
                  <a:srgbClr val="FFFFFF"/>
                </a:solidFill>
              </a:rPr>
              <a:t>20x28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m,</a:t>
            </a:r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measurement grid </a:t>
            </a:r>
            <a:r>
              <a:rPr lang="en-US" sz="3200" dirty="0">
                <a:solidFill>
                  <a:srgbClr val="FFFFFF"/>
                </a:solidFill>
              </a:rPr>
              <a:t>at each 2 m</a:t>
            </a:r>
          </a:p>
        </p:txBody>
      </p:sp>
    </p:spTree>
    <p:extLst>
      <p:ext uri="{BB962C8B-B14F-4D97-AF65-F5344CB8AC3E}">
        <p14:creationId xmlns:p14="http://schemas.microsoft.com/office/powerpoint/2010/main" val="15098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Results</a:t>
            </a:r>
            <a:r>
              <a:rPr lang="en-US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– Magnetic mapping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044" y="1488033"/>
            <a:ext cx="1181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ME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5059" y="1922680"/>
            <a:ext cx="33851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Testing of the </a:t>
            </a:r>
            <a:r>
              <a:rPr lang="en-US" sz="3200" dirty="0" smtClean="0">
                <a:solidFill>
                  <a:srgbClr val="FFFFFF"/>
                </a:solidFill>
              </a:rPr>
              <a:t>method </a:t>
            </a:r>
            <a:r>
              <a:rPr lang="en-US" sz="3200" dirty="0">
                <a:solidFill>
                  <a:srgbClr val="FFFFFF"/>
                </a:solidFill>
              </a:rPr>
              <a:t>of magnetic mapping </a:t>
            </a:r>
            <a:r>
              <a:rPr lang="en-US" sz="3200" dirty="0" smtClean="0">
                <a:solidFill>
                  <a:srgbClr val="FFFFFF"/>
                </a:solidFill>
              </a:rPr>
              <a:t> in network 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27 x 60 m,</a:t>
            </a:r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measurement performed </a:t>
            </a:r>
            <a:r>
              <a:rPr lang="en-US" sz="3200" dirty="0">
                <a:solidFill>
                  <a:srgbClr val="FFFFFF"/>
                </a:solidFill>
              </a:rPr>
              <a:t>at </a:t>
            </a:r>
            <a:r>
              <a:rPr lang="en-US" sz="3200" dirty="0" smtClean="0">
                <a:solidFill>
                  <a:srgbClr val="FFFFFF"/>
                </a:solidFill>
              </a:rPr>
              <a:t>grid of </a:t>
            </a:r>
            <a:r>
              <a:rPr lang="en-US" sz="3200" dirty="0">
                <a:solidFill>
                  <a:srgbClr val="FFFFFF"/>
                </a:solidFill>
              </a:rPr>
              <a:t>3 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93"/>
            <a:ext cx="8428886" cy="55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4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Results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044" y="1488033"/>
            <a:ext cx="1181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ME" sz="3200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6593"/>
            <a:ext cx="7772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11236" y="2197290"/>
            <a:ext cx="3684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Soil profile near to medieval furnace </a:t>
            </a:r>
          </a:p>
        </p:txBody>
      </p:sp>
    </p:spTree>
    <p:extLst>
      <p:ext uri="{BB962C8B-B14F-4D97-AF65-F5344CB8AC3E}">
        <p14:creationId xmlns:p14="http://schemas.microsoft.com/office/powerpoint/2010/main" val="20724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Results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044" y="1488033"/>
            <a:ext cx="1181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ME" sz="3200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439"/>
            <a:ext cx="1460310" cy="58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41" y="997439"/>
            <a:ext cx="3862500" cy="586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27343" y="1336593"/>
            <a:ext cx="6141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Comparison of the vertical </a:t>
            </a:r>
            <a:r>
              <a:rPr lang="en-US" sz="3200" dirty="0">
                <a:solidFill>
                  <a:srgbClr val="FFFFFF"/>
                </a:solidFill>
              </a:rPr>
              <a:t>distribution of Magnetic </a:t>
            </a:r>
            <a:r>
              <a:rPr lang="en-US" sz="3200" dirty="0" smtClean="0">
                <a:solidFill>
                  <a:srgbClr val="FFFFFF"/>
                </a:solidFill>
              </a:rPr>
              <a:t>Susceptibility measured in-situ and in laboratory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Results - Magnetominerology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996402"/>
            <a:ext cx="12205647" cy="479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263" y="5780782"/>
            <a:ext cx="820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-Curie temperature of magnetite at 580°C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-</a:t>
            </a:r>
            <a:r>
              <a:rPr lang="en-US" sz="3200" dirty="0" err="1">
                <a:solidFill>
                  <a:srgbClr val="FFFFFF"/>
                </a:solidFill>
              </a:rPr>
              <a:t>Verwey</a:t>
            </a:r>
            <a:r>
              <a:rPr lang="en-US" sz="3200" dirty="0">
                <a:solidFill>
                  <a:srgbClr val="FFFFFF"/>
                </a:solidFill>
              </a:rPr>
              <a:t> transition of magnetite at -150°C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11456" y="3084394"/>
            <a:ext cx="116592" cy="65509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5664" y="234741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b="1" dirty="0" smtClean="0"/>
              <a:t>Verwey </a:t>
            </a:r>
            <a:r>
              <a:rPr lang="en-US" b="1" dirty="0" smtClean="0"/>
              <a:t>t</a:t>
            </a:r>
            <a:r>
              <a:rPr lang="sr-Latn-ME" b="1" dirty="0" smtClean="0"/>
              <a:t>ransition</a:t>
            </a:r>
            <a:endParaRPr lang="sr-Latn-ME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966579" y="1488031"/>
            <a:ext cx="600502" cy="43630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16454" y="1214652"/>
            <a:ext cx="2879677" cy="36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b="1" dirty="0" smtClean="0"/>
              <a:t>Curie temperature</a:t>
            </a:r>
            <a:endParaRPr lang="sr-Latn-ME" b="1" dirty="0"/>
          </a:p>
        </p:txBody>
      </p:sp>
    </p:spTree>
    <p:extLst>
      <p:ext uri="{BB962C8B-B14F-4D97-AF65-F5344CB8AC3E}">
        <p14:creationId xmlns:p14="http://schemas.microsoft.com/office/powerpoint/2010/main" val="35351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Results – </a:t>
            </a:r>
            <a:r>
              <a:rPr lang="en-US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magnetic grain size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5" y="1672729"/>
            <a:ext cx="5863831" cy="437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10" y="1645433"/>
            <a:ext cx="5668370" cy="437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318" y="6097449"/>
            <a:ext cx="990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dirty="0">
                <a:solidFill>
                  <a:srgbClr val="FFFFFF"/>
                </a:solidFill>
              </a:rPr>
              <a:t>-magnetic particle are pseudo single domein </a:t>
            </a:r>
            <a:r>
              <a:rPr lang="sr-Latn-ME" sz="3200" dirty="0" smtClean="0">
                <a:solidFill>
                  <a:srgbClr val="FFFFFF"/>
                </a:solidFill>
              </a:rPr>
              <a:t>particle</a:t>
            </a:r>
            <a:r>
              <a:rPr lang="en-US" sz="3200" dirty="0" smtClean="0">
                <a:solidFill>
                  <a:srgbClr val="FFFFFF"/>
                </a:solidFill>
              </a:rPr>
              <a:t> size</a:t>
            </a:r>
            <a:endParaRPr lang="sr-Latn-ME" sz="3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83" y="1131873"/>
            <a:ext cx="622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Day plot composed for samples of soil fraction &lt;0.5 mm.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0671" y="1145521"/>
            <a:ext cx="6073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Day plot composed for samples of magnetic extracts.</a:t>
            </a:r>
          </a:p>
        </p:txBody>
      </p:sp>
    </p:spTree>
    <p:extLst>
      <p:ext uri="{BB962C8B-B14F-4D97-AF65-F5344CB8AC3E}">
        <p14:creationId xmlns:p14="http://schemas.microsoft.com/office/powerpoint/2010/main" val="35351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Results</a:t>
            </a:r>
            <a:r>
              <a:rPr lang="en-US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- hysteresis </a:t>
            </a:r>
            <a:r>
              <a:rPr lang="sr-Latn-ME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curves</a:t>
            </a:r>
          </a:p>
          <a:p>
            <a:pPr marL="142875" indent="217488"/>
            <a:endParaRPr lang="en-GB" sz="3600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0" y="1488031"/>
            <a:ext cx="5714868" cy="477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1659" y="2585000"/>
            <a:ext cx="56378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Comparison </a:t>
            </a:r>
            <a:r>
              <a:rPr lang="en-US" sz="3200" dirty="0">
                <a:solidFill>
                  <a:srgbClr val="FFFFFF"/>
                </a:solidFill>
              </a:rPr>
              <a:t>of hysteresis curves of soil samples (fine fraction) and its magnetic extract at sampling point </a:t>
            </a:r>
            <a:r>
              <a:rPr lang="en-US" sz="3200" dirty="0" smtClean="0">
                <a:solidFill>
                  <a:srgbClr val="FFFFFF"/>
                </a:solidFill>
              </a:rPr>
              <a:t>27 in range </a:t>
            </a:r>
            <a:r>
              <a:rPr lang="en-US" sz="3200" dirty="0">
                <a:solidFill>
                  <a:srgbClr val="FFFFFF"/>
                </a:solidFill>
              </a:rPr>
              <a:t>of applied field</a:t>
            </a:r>
            <a:r>
              <a:rPr lang="en-US" sz="3200" dirty="0" smtClean="0">
                <a:solidFill>
                  <a:srgbClr val="FFFFFF"/>
                </a:solidFill>
              </a:rPr>
              <a:t> - </a:t>
            </a:r>
            <a:r>
              <a:rPr lang="en-US" sz="3200" dirty="0">
                <a:solidFill>
                  <a:srgbClr val="FFFFFF"/>
                </a:solidFill>
              </a:rPr>
              <a:t>0.3 T and 0.3 </a:t>
            </a:r>
            <a:r>
              <a:rPr lang="en-US" sz="3200" dirty="0" smtClean="0">
                <a:solidFill>
                  <a:srgbClr val="FFFFFF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351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5" y="217398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Conclusion</a:t>
            </a:r>
            <a:r>
              <a:rPr lang="en-US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s: </a:t>
            </a:r>
            <a:r>
              <a:rPr lang="en-US" sz="3200" b="1" i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of pollution record</a:t>
            </a:r>
            <a:endParaRPr lang="cs-CZ" sz="3600" b="1" i="0" dirty="0">
              <a:solidFill>
                <a:schemeClr val="accent6">
                  <a:lumMod val="75000"/>
                </a:schemeClr>
              </a:solidFill>
            </a:endParaRPr>
          </a:p>
          <a:p>
            <a:pPr marL="142875" indent="217488"/>
            <a:r>
              <a:rPr lang="en-US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044" y="1488033"/>
            <a:ext cx="1181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ME" sz="32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021" y="1529768"/>
            <a:ext cx="113139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200" dirty="0">
                <a:solidFill>
                  <a:srgbClr val="FFFFFF"/>
                </a:solidFill>
              </a:rPr>
              <a:t>Method of magnetic mapping can be efficiently used 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as </a:t>
            </a:r>
            <a:r>
              <a:rPr lang="en-US" sz="3200" dirty="0">
                <a:solidFill>
                  <a:srgbClr val="FFFFFF"/>
                </a:solidFill>
              </a:rPr>
              <a:t>an indicator of soil pollution in the investigated </a:t>
            </a:r>
            <a:r>
              <a:rPr lang="en-US" sz="3200" dirty="0" smtClean="0">
                <a:solidFill>
                  <a:srgbClr val="FFFFFF"/>
                </a:solidFill>
              </a:rPr>
              <a:t>area because:</a:t>
            </a:r>
            <a:endParaRPr lang="en-US" sz="3200" dirty="0">
              <a:solidFill>
                <a:srgbClr val="FFFF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High </a:t>
            </a:r>
            <a:r>
              <a:rPr lang="en-US" sz="3200" dirty="0">
                <a:solidFill>
                  <a:srgbClr val="FFFFFF"/>
                </a:solidFill>
              </a:rPr>
              <a:t>values of magnetic susceptibility are </a:t>
            </a:r>
            <a:r>
              <a:rPr lang="en-US" sz="3200" dirty="0" smtClean="0">
                <a:solidFill>
                  <a:srgbClr val="FFFFFF"/>
                </a:solidFill>
              </a:rPr>
              <a:t>connected </a:t>
            </a:r>
            <a:r>
              <a:rPr lang="en-US" sz="3200" dirty="0">
                <a:solidFill>
                  <a:srgbClr val="FFFFFF"/>
                </a:solidFill>
              </a:rPr>
              <a:t>to iron smelting activities which </a:t>
            </a:r>
            <a:r>
              <a:rPr lang="en-US" sz="3200" dirty="0" smtClean="0">
                <a:solidFill>
                  <a:srgbClr val="FFFFFF"/>
                </a:solidFill>
              </a:rPr>
              <a:t>were </a:t>
            </a:r>
            <a:r>
              <a:rPr lang="en-US" sz="3200" dirty="0">
                <a:solidFill>
                  <a:srgbClr val="FFFFFF"/>
                </a:solidFill>
              </a:rPr>
              <a:t>performed in different time </a:t>
            </a:r>
            <a:r>
              <a:rPr lang="en-US" sz="3200" dirty="0" smtClean="0">
                <a:solidFill>
                  <a:srgbClr val="FFFFFF"/>
                </a:solidFill>
              </a:rPr>
              <a:t>periods.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Industrial </a:t>
            </a:r>
            <a:r>
              <a:rPr lang="en-US" sz="3200" dirty="0">
                <a:solidFill>
                  <a:srgbClr val="FFFFFF"/>
                </a:solidFill>
              </a:rPr>
              <a:t>magnetic spherical particles, </a:t>
            </a:r>
            <a:r>
              <a:rPr lang="en-US" sz="3200" dirty="0" smtClean="0">
                <a:solidFill>
                  <a:srgbClr val="FFFFFF"/>
                </a:solidFill>
              </a:rPr>
              <a:t>produced </a:t>
            </a:r>
            <a:r>
              <a:rPr lang="en-US" sz="3200" dirty="0">
                <a:solidFill>
                  <a:srgbClr val="FFFFFF"/>
                </a:solidFill>
              </a:rPr>
              <a:t>of iron </a:t>
            </a:r>
            <a:r>
              <a:rPr lang="en-US" sz="3200" dirty="0" smtClean="0">
                <a:solidFill>
                  <a:srgbClr val="FFFFFF"/>
                </a:solidFill>
              </a:rPr>
              <a:t>smelting, were found.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Magnetite </a:t>
            </a:r>
            <a:r>
              <a:rPr lang="en-US" sz="3200" dirty="0">
                <a:solidFill>
                  <a:srgbClr val="FFFFFF"/>
                </a:solidFill>
              </a:rPr>
              <a:t>is </a:t>
            </a:r>
            <a:r>
              <a:rPr lang="en-US" sz="3200" dirty="0" smtClean="0">
                <a:solidFill>
                  <a:srgbClr val="FFFFFF"/>
                </a:solidFill>
              </a:rPr>
              <a:t>dominating magnetic mineral </a:t>
            </a:r>
            <a:r>
              <a:rPr lang="en-US" sz="3200" dirty="0">
                <a:solidFill>
                  <a:srgbClr val="FFFFFF"/>
                </a:solidFill>
              </a:rPr>
              <a:t>in </a:t>
            </a:r>
            <a:r>
              <a:rPr lang="en-US" sz="3200" dirty="0" smtClean="0">
                <a:solidFill>
                  <a:srgbClr val="FFFFFF"/>
                </a:solidFill>
              </a:rPr>
              <a:t>all investigated samples.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121850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5" y="217398"/>
            <a:ext cx="11194062" cy="1692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Conclusion</a:t>
            </a:r>
            <a:r>
              <a:rPr lang="en-US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s: </a:t>
            </a:r>
            <a:r>
              <a:rPr lang="en-US" sz="3200" b="1" i="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assessment of differences between </a:t>
            </a:r>
            <a:r>
              <a:rPr lang="en-US" sz="3200" b="1" i="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				ancient  and </a:t>
            </a:r>
            <a:r>
              <a:rPr lang="en-US" sz="3200" b="1" i="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recent magnetic pollution </a:t>
            </a:r>
            <a:endParaRPr lang="cs-CZ" sz="1600" b="1" i="0" dirty="0">
              <a:solidFill>
                <a:schemeClr val="accent6">
                  <a:lumMod val="75000"/>
                </a:schemeClr>
              </a:solidFill>
            </a:endParaRPr>
          </a:p>
          <a:p>
            <a:pPr marL="142875" indent="217488"/>
            <a:r>
              <a:rPr lang="en-US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044" y="1488033"/>
            <a:ext cx="1181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ME" sz="32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456" y="1724729"/>
            <a:ext cx="10618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magnetic </a:t>
            </a:r>
            <a:r>
              <a:rPr lang="en-GB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extracts, </a:t>
            </a: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industrial magnetic spherical particles were found, both rich in magnetite and glass, produced of iron smelting. </a:t>
            </a:r>
            <a:endParaRPr lang="en-GB" sz="32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 from Medieval iron smelting place </a:t>
            </a:r>
            <a:r>
              <a:rPr lang="en-GB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presence of glass particles in a larger quantity indicates probably more primitive smelting technology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7165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 be continued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044" y="1488033"/>
            <a:ext cx="1181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ME" sz="32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044" y="1553002"/>
            <a:ext cx="115005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Explanation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human impacts to the local environment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Effect of deforestation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Magnetic </a:t>
            </a:r>
            <a:r>
              <a:rPr lang="en-US" sz="3200" dirty="0">
                <a:solidFill>
                  <a:srgbClr val="FFFFFF"/>
                </a:solidFill>
              </a:rPr>
              <a:t>analysis of samples from modern industrial </a:t>
            </a:r>
            <a:r>
              <a:rPr lang="en-US" sz="3200" dirty="0" smtClean="0">
                <a:solidFill>
                  <a:srgbClr val="FFFFFF"/>
                </a:solidFill>
              </a:rPr>
              <a:t>zones and from areas out of forest zones </a:t>
            </a:r>
            <a:endParaRPr lang="en-US" sz="3200" dirty="0">
              <a:solidFill>
                <a:srgbClr val="FFFF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Chemical </a:t>
            </a:r>
            <a:r>
              <a:rPr lang="en-US" sz="3200" dirty="0">
                <a:solidFill>
                  <a:srgbClr val="FFFFFF"/>
                </a:solidFill>
              </a:rPr>
              <a:t>composition of magnetic </a:t>
            </a:r>
            <a:r>
              <a:rPr lang="en-US" sz="3200" dirty="0" smtClean="0">
                <a:solidFill>
                  <a:srgbClr val="FFFFFF"/>
                </a:solidFill>
              </a:rPr>
              <a:t>spherules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Aims of the study </a:t>
            </a:r>
            <a:endParaRPr lang="nb-NO" sz="3600" b="1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775493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sr-Latn-ME" sz="240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</a:t>
            </a: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pollution record</a:t>
            </a:r>
          </a:p>
          <a:p>
            <a:pPr>
              <a:spcAft>
                <a:spcPts val="2400"/>
              </a:spcAft>
            </a:pPr>
            <a:r>
              <a:rPr lang="sr-Latn-ME" sz="240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</a:t>
            </a: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differences between ancient </a:t>
            </a:r>
            <a:r>
              <a:rPr lang="en-US" sz="240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magnetic pollution </a:t>
            </a:r>
          </a:p>
          <a:p>
            <a:pPr>
              <a:spcAft>
                <a:spcPts val="2400"/>
              </a:spcAft>
            </a:pPr>
            <a:r>
              <a:rPr lang="sr-Latn-ME" sz="240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explanation </a:t>
            </a: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human impacts to the </a:t>
            </a:r>
            <a:r>
              <a:rPr lang="en-US" sz="240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28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644C00"/>
                </a:solidFill>
              </a:rPr>
              <a:t>Thank you for your attention! </a:t>
            </a:r>
            <a:endParaRPr lang="en-US" sz="4400" b="1" kern="0" dirty="0" smtClean="0">
              <a:solidFill>
                <a:srgbClr val="644C00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044" y="1488033"/>
            <a:ext cx="1181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ME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Study area</a:t>
            </a:r>
            <a:endParaRPr lang="nb-NO" sz="3600" b="1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7" name="Picture 6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33" y="997432"/>
            <a:ext cx="9510291" cy="58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9621" y="1488033"/>
            <a:ext cx="212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b="1" dirty="0" smtClean="0"/>
              <a:t>Germany</a:t>
            </a:r>
            <a:endParaRPr lang="sr-Latn-ME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24131" y="1488033"/>
            <a:ext cx="233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b="1" dirty="0" smtClean="0"/>
              <a:t>Poland</a:t>
            </a:r>
            <a:endParaRPr lang="sr-Latn-ME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66328" y="6192993"/>
            <a:ext cx="230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b="1" dirty="0" smtClean="0"/>
              <a:t>Slovakia</a:t>
            </a:r>
            <a:endParaRPr lang="sr-Latn-ME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54394" y="6206641"/>
            <a:ext cx="233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b="1" dirty="0" smtClean="0"/>
              <a:t>Austria</a:t>
            </a:r>
            <a:endParaRPr lang="sr-Latn-ME" sz="3200" b="1" dirty="0"/>
          </a:p>
        </p:txBody>
      </p:sp>
    </p:spTree>
    <p:extLst>
      <p:ext uri="{BB962C8B-B14F-4D97-AF65-F5344CB8AC3E}">
        <p14:creationId xmlns:p14="http://schemas.microsoft.com/office/powerpoint/2010/main" val="6442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Differences</a:t>
            </a:r>
            <a:endParaRPr lang="nb-NO" sz="3600" b="1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7" name="Picture 6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5" y="1352613"/>
            <a:ext cx="5749291" cy="376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75" y="1352606"/>
            <a:ext cx="5370636" cy="37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2521" y="5500052"/>
            <a:ext cx="5281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dirty="0">
                <a:solidFill>
                  <a:srgbClr val="FFFFFF"/>
                </a:solidFill>
              </a:rPr>
              <a:t>Primitive 8-10th century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28601" y="5505831"/>
            <a:ext cx="4858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dirty="0">
                <a:solidFill>
                  <a:srgbClr val="FFFFFF"/>
                </a:solidFill>
              </a:rPr>
              <a:t>Modern 18-19th century</a:t>
            </a:r>
          </a:p>
        </p:txBody>
      </p:sp>
    </p:spTree>
    <p:extLst>
      <p:ext uri="{BB962C8B-B14F-4D97-AF65-F5344CB8AC3E}">
        <p14:creationId xmlns:p14="http://schemas.microsoft.com/office/powerpoint/2010/main" val="6442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Ore source </a:t>
            </a: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97" y="997431"/>
            <a:ext cx="9430603" cy="589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Field work</a:t>
            </a:r>
            <a:endParaRPr lang="nb-NO" sz="3600" b="1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sr-Latn-ME" sz="2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Latn-ME" sz="2400" i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i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opsoil</a:t>
            </a:r>
            <a:r>
              <a:rPr lang="en-US" sz="2400" i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susceptibility was measured by using </a:t>
            </a:r>
            <a:r>
              <a:rPr lang="en-US" sz="2400" i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Bartington</a:t>
            </a:r>
            <a:r>
              <a:rPr lang="en-US" sz="2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MS2, pocket meter SM30 (ZH Instruments)                               </a:t>
            </a:r>
          </a:p>
          <a:p>
            <a:pPr>
              <a:spcAft>
                <a:spcPts val="2400"/>
              </a:spcAft>
            </a:pPr>
            <a:r>
              <a:rPr lang="sr-Latn-ME" sz="2400" i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i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sz="2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magnetic </a:t>
            </a:r>
            <a:endParaRPr lang="sr-Latn-ME" sz="2400" i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n-US" sz="2400" i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susceptibility </a:t>
            </a:r>
            <a:r>
              <a:rPr lang="en-US" sz="2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measured up </a:t>
            </a:r>
            <a:endParaRPr lang="sr-Latn-ME" sz="2400" i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n-US" sz="2400" i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40cm using </a:t>
            </a:r>
            <a:r>
              <a:rPr lang="en-US" sz="2400" i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SM400 </a:t>
            </a:r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79" y="2251733"/>
            <a:ext cx="5536678" cy="448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sr-Latn-ME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SM 400</a:t>
            </a:r>
            <a:endParaRPr lang="nb-NO" sz="3600" b="1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439"/>
            <a:ext cx="8445452" cy="58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88903" y="1937982"/>
            <a:ext cx="357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dirty="0" smtClean="0">
                <a:solidFill>
                  <a:srgbClr val="FFFFFF"/>
                </a:solidFill>
              </a:rPr>
              <a:t>-18 sampling points</a:t>
            </a:r>
            <a:endParaRPr lang="sr-Latn-ME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Laboratory work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4" y="1174129"/>
            <a:ext cx="1181896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ME" sz="3200" dirty="0" smtClean="0">
                <a:solidFill>
                  <a:srgbClr val="FFFFFF"/>
                </a:solidFill>
              </a:rPr>
              <a:t>Sample </a:t>
            </a:r>
            <a:r>
              <a:rPr lang="sr-Latn-ME" sz="3200" dirty="0">
                <a:solidFill>
                  <a:srgbClr val="FFFFFF"/>
                </a:solidFill>
              </a:rPr>
              <a:t>preparation by sieving using </a:t>
            </a:r>
            <a:r>
              <a:rPr lang="sr-Latn-ME" sz="3200" dirty="0" smtClean="0">
                <a:solidFill>
                  <a:srgbClr val="FFFFFF"/>
                </a:solidFill>
              </a:rPr>
              <a:t>0.5 </a:t>
            </a:r>
            <a:r>
              <a:rPr lang="sr-Latn-ME" sz="3200" dirty="0">
                <a:solidFill>
                  <a:srgbClr val="FFFFFF"/>
                </a:solidFill>
              </a:rPr>
              <a:t>mm sieve,  preparation of magnetic extracts using permanent magnet;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ME" sz="3200" dirty="0" smtClean="0">
                <a:solidFill>
                  <a:srgbClr val="FFFFFF"/>
                </a:solidFill>
              </a:rPr>
              <a:t>Measure </a:t>
            </a:r>
            <a:r>
              <a:rPr lang="sr-Latn-ME" sz="3200" dirty="0">
                <a:solidFill>
                  <a:srgbClr val="FFFFFF"/>
                </a:solidFill>
              </a:rPr>
              <a:t>of magnetic susceptibility under different frequencies (AGICO Kappabridge MFK1-FA)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ME" sz="3200" dirty="0" smtClean="0">
                <a:solidFill>
                  <a:srgbClr val="FFFFFF"/>
                </a:solidFill>
              </a:rPr>
              <a:t>Measure </a:t>
            </a:r>
            <a:r>
              <a:rPr lang="sr-Latn-ME" sz="3200" dirty="0">
                <a:solidFill>
                  <a:srgbClr val="FFFFFF"/>
                </a:solidFill>
              </a:rPr>
              <a:t>of temperature-dependent magnetic susceptibility (AGICO KLY-4S Kappabridge with CS3/CSL Furnace Apparatus)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ME" sz="3200" dirty="0" smtClean="0">
                <a:solidFill>
                  <a:srgbClr val="FFFFFF"/>
                </a:solidFill>
              </a:rPr>
              <a:t>Hysteresis </a:t>
            </a:r>
            <a:r>
              <a:rPr lang="sr-Latn-ME" sz="3200" dirty="0">
                <a:solidFill>
                  <a:srgbClr val="FFFFFF"/>
                </a:solidFill>
              </a:rPr>
              <a:t>and remanence properties (ADE Corporation, Vibrating Sample Magnetometer EV9 VSM 2900 )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986552"/>
              </p:ext>
            </p:extLst>
          </p:nvPr>
        </p:nvGraphicFramePr>
        <p:xfrm>
          <a:off x="7169628" y="4710568"/>
          <a:ext cx="4954137" cy="2062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5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Summary</a:t>
                      </a:r>
                      <a:r>
                        <a:rPr lang="en-US" sz="1800" b="1" u="none" strike="noStrike" baseline="0" dirty="0" smtClean="0">
                          <a:effectLst/>
                        </a:rPr>
                        <a:t> of </a:t>
                      </a:r>
                      <a:r>
                        <a:rPr lang="sr-Latn-ME" sz="1800" b="1" u="none" strike="noStrike" dirty="0" smtClean="0">
                          <a:effectLst/>
                        </a:rPr>
                        <a:t>Methods</a:t>
                      </a:r>
                      <a:endParaRPr lang="sr-Latn-M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</a:rPr>
                        <a:t>No. of samples</a:t>
                      </a:r>
                      <a:endParaRPr lang="sr-Latn-M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925">
                <a:tc>
                  <a:txBody>
                    <a:bodyPr/>
                    <a:lstStyle/>
                    <a:p>
                      <a:pPr algn="ctr" fontAlgn="b"/>
                      <a:r>
                        <a:rPr lang="sr-Latn-ME" sz="1800" b="1" u="none" strike="noStrike" dirty="0">
                          <a:effectLst/>
                        </a:rPr>
                        <a:t>MS under different frequencies </a:t>
                      </a:r>
                      <a:endParaRPr lang="sr-Latn-M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ME" sz="1800" u="none" strike="noStrike" dirty="0">
                          <a:effectLst/>
                        </a:rPr>
                        <a:t>42</a:t>
                      </a:r>
                      <a:endParaRPr lang="sr-Latn-M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728">
                <a:tc>
                  <a:txBody>
                    <a:bodyPr/>
                    <a:lstStyle/>
                    <a:p>
                      <a:pPr algn="ctr" fontAlgn="b"/>
                      <a:r>
                        <a:rPr lang="sr-Latn-ME" sz="1800" b="1" u="none" strike="noStrike" dirty="0">
                          <a:effectLst/>
                        </a:rPr>
                        <a:t>Temperature-dependent MS</a:t>
                      </a:r>
                      <a:endParaRPr lang="sr-Latn-M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ME" sz="1800" u="none" strike="noStrike" dirty="0">
                          <a:effectLst/>
                        </a:rPr>
                        <a:t>8</a:t>
                      </a:r>
                      <a:endParaRPr lang="sr-Latn-M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Hysteresis and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remenence</a:t>
                      </a:r>
                      <a:endParaRPr lang="sr-Latn-M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ME" sz="1800" u="none" strike="noStrike" dirty="0">
                          <a:effectLst/>
                        </a:rPr>
                        <a:t>15</a:t>
                      </a:r>
                      <a:endParaRPr lang="sr-Latn-M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MS</a:t>
                      </a:r>
                      <a:r>
                        <a:rPr lang="en-US" sz="1800" b="1" u="none" strike="noStrike" baseline="0" dirty="0" smtClean="0">
                          <a:effectLst/>
                        </a:rPr>
                        <a:t> of cores – by  </a:t>
                      </a:r>
                      <a:r>
                        <a:rPr lang="sr-Latn-ME" sz="1800" b="1" u="none" strike="noStrike" dirty="0" smtClean="0">
                          <a:effectLst/>
                        </a:rPr>
                        <a:t>MS2C</a:t>
                      </a:r>
                      <a:endParaRPr lang="sr-Latn-M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ME" sz="1800" u="none" strike="noStrike" dirty="0">
                          <a:effectLst/>
                        </a:rPr>
                        <a:t>18</a:t>
                      </a:r>
                      <a:endParaRPr lang="sr-Latn-M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8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8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endParaRPr lang="nb-NO" sz="2800" i="0" dirty="0">
              <a:solidFill>
                <a:srgbClr val="F5F5F5"/>
              </a:solidFill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6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nb-NO" kern="0" smtClean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6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b="1" i="0" dirty="0" smtClean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Results - </a:t>
            </a:r>
            <a:r>
              <a:rPr lang="en-US" sz="3600" b="1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Magnetic mapping</a:t>
            </a:r>
            <a:endParaRPr lang="en-GB" sz="3600" b="1" i="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6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lang="en-US" sz="2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3" y="149232"/>
            <a:ext cx="726675" cy="70130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3" y="997438"/>
            <a:ext cx="10807635" cy="450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095" y="5425552"/>
            <a:ext cx="7533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-transect 1 was 200 m long</a:t>
            </a:r>
          </a:p>
          <a:p>
            <a:r>
              <a:rPr lang="en-US" sz="2800" dirty="0">
                <a:solidFill>
                  <a:srgbClr val="FFFFFF"/>
                </a:solidFill>
              </a:rPr>
              <a:t>-measurement was performed at each 5 m</a:t>
            </a:r>
          </a:p>
          <a:p>
            <a:r>
              <a:rPr lang="en-US" sz="2800" dirty="0">
                <a:solidFill>
                  <a:srgbClr val="FFFFFF"/>
                </a:solidFill>
              </a:rPr>
              <a:t>-</a:t>
            </a:r>
            <a:r>
              <a:rPr lang="en-US" sz="2800" dirty="0" err="1">
                <a:solidFill>
                  <a:srgbClr val="FFFFFF"/>
                </a:solidFill>
              </a:rPr>
              <a:t>Bartington</a:t>
            </a:r>
            <a:r>
              <a:rPr lang="en-US" sz="2800" dirty="0">
                <a:solidFill>
                  <a:srgbClr val="FFFFFF"/>
                </a:solidFill>
              </a:rPr>
              <a:t> MS2</a:t>
            </a:r>
          </a:p>
        </p:txBody>
      </p:sp>
    </p:spTree>
    <p:extLst>
      <p:ext uri="{BB962C8B-B14F-4D97-AF65-F5344CB8AC3E}">
        <p14:creationId xmlns:p14="http://schemas.microsoft.com/office/powerpoint/2010/main" val="15098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659A21FAE9C4793978530E11BCB09" ma:contentTypeVersion="8" ma:contentTypeDescription="Create a new document." ma:contentTypeScope="" ma:versionID="a1b1697f1145bdf3a39de0578a603d1c">
  <xsd:schema xmlns:xsd="http://www.w3.org/2001/XMLSchema" xmlns:xs="http://www.w3.org/2001/XMLSchema" xmlns:p="http://schemas.microsoft.com/office/2006/metadata/properties" xmlns:ns3="e5cfc0e6-8323-4fe8-bd59-658192b9ba75" targetNamespace="http://schemas.microsoft.com/office/2006/metadata/properties" ma:root="true" ma:fieldsID="eeaa332bb1b97087093819dec1ae599d" ns3:_="">
    <xsd:import namespace="e5cfc0e6-8323-4fe8-bd59-658192b9ba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fc0e6-8323-4fe8-bd59-658192b9b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CE9215-910E-42A4-9F11-E2BFE4FE5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cfc0e6-8323-4fe8-bd59-658192b9ba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A9C604-F09D-4390-932F-1CB3B4FA58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530DAB-E661-46FF-B0F1-CA04B522596E}">
  <ds:schemaRefs>
    <ds:schemaRef ds:uri="http://purl.org/dc/dcmitype/"/>
    <ds:schemaRef ds:uri="http://purl.org/dc/terms/"/>
    <ds:schemaRef ds:uri="e5cfc0e6-8323-4fe8-bd59-658192b9ba7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549</Words>
  <Application>Microsoft Office PowerPoint</Application>
  <PresentationFormat>Widescreen</PresentationFormat>
  <Paragraphs>106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Corbel</vt:lpstr>
      <vt:lpstr>Open Sans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Cuenca-Garcia</dc:creator>
  <cp:lastModifiedBy>grison</cp:lastModifiedBy>
  <cp:revision>175</cp:revision>
  <dcterms:created xsi:type="dcterms:W3CDTF">2019-02-23T11:14:39Z</dcterms:created>
  <dcterms:modified xsi:type="dcterms:W3CDTF">2020-02-04T11:06:23Z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0x010100B3B659A21FAE9C4793978530E11BCB09</vt:lpwstr>
  </property>
</Properties>
</file>