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04" r:id="rId5"/>
    <p:sldId id="29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5" r:id="rId15"/>
    <p:sldId id="313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1" r:id="rId32"/>
    <p:sldId id="330" r:id="rId33"/>
    <p:sldId id="332" r:id="rId3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143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1638" userDrawn="1">
          <p15:clr>
            <a:srgbClr val="A4A3A4"/>
          </p15:clr>
        </p15:guide>
        <p15:guide id="8" orient="horz" pos="2296" userDrawn="1">
          <p15:clr>
            <a:srgbClr val="A4A3A4"/>
          </p15:clr>
        </p15:guide>
        <p15:guide id="9" pos="1527" userDrawn="1">
          <p15:clr>
            <a:srgbClr val="A4A3A4"/>
          </p15:clr>
        </p15:guide>
        <p15:guide id="10" pos="846" userDrawn="1">
          <p15:clr>
            <a:srgbClr val="A4A3A4"/>
          </p15:clr>
        </p15:guide>
        <p15:guide id="11" orient="horz" pos="2886" userDrawn="1">
          <p15:clr>
            <a:srgbClr val="A4A3A4"/>
          </p15:clr>
        </p15:guide>
        <p15:guide id="12" orient="horz" pos="2931" userDrawn="1">
          <p15:clr>
            <a:srgbClr val="A4A3A4"/>
          </p15:clr>
        </p15:guide>
        <p15:guide id="13" orient="horz" pos="4247" userDrawn="1">
          <p15:clr>
            <a:srgbClr val="A4A3A4"/>
          </p15:clr>
        </p15:guide>
        <p15:guide id="14" orient="horz" pos="4201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  <p15:guide id="16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19"/>
    <a:srgbClr val="FFDF9F"/>
    <a:srgbClr val="FFFFFF"/>
    <a:srgbClr val="000000"/>
    <a:srgbClr val="CC0000"/>
    <a:srgbClr val="9999FF"/>
    <a:srgbClr val="9966FF"/>
    <a:srgbClr val="CC9900"/>
    <a:srgbClr val="080808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 snapToGrid="0">
      <p:cViewPr varScale="1">
        <p:scale>
          <a:sx n="89" d="100"/>
          <a:sy n="89" d="100"/>
        </p:scale>
        <p:origin x="96" y="258"/>
      </p:cViewPr>
      <p:guideLst>
        <p:guide orient="horz" pos="1593"/>
        <p:guide pos="756"/>
        <p:guide pos="1436"/>
        <p:guide orient="horz" pos="1003"/>
        <p:guide pos="189"/>
        <p:guide orient="horz" pos="2251"/>
        <p:guide orient="horz" pos="1638"/>
        <p:guide orient="horz" pos="2296"/>
        <p:guide pos="1527"/>
        <p:guide pos="846"/>
        <p:guide orient="horz" pos="2886"/>
        <p:guide orient="horz" pos="2931"/>
        <p:guide orient="horz" pos="4247"/>
        <p:guide orient="horz" pos="4201"/>
        <p:guide orient="horz" pos="3589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78000" cy="378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28FD-067F-42D8-9F58-79E23461AB6B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249F-37E3-4BE7-8FA5-6574C1D71D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7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249F-37E3-4BE7-8FA5-6574C1D71D8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2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9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5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99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6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5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02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4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2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16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96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92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5C74-8DAE-4F58-BC87-C88F2453D6B2}" type="datetimeFigureOut">
              <a:rPr lang="nb-NO" smtClean="0"/>
              <a:t>07.02.2020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4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hyperlink" Target="https://www.youtube.com/watch?v=uVyhyNvlN3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35180" y="723575"/>
            <a:ext cx="12327181" cy="1451083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9901" y="4074666"/>
            <a:ext cx="504151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GB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</a:t>
            </a:r>
            <a:r>
              <a:rPr lang="cs-CZ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Eduard Petrovsky</a:t>
            </a:r>
            <a:endParaRPr lang="en-GB" sz="2400" dirty="0">
              <a:solidFill>
                <a:srgbClr val="FFD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9901" y="2339832"/>
            <a:ext cx="8512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MAGNETIC SUSCEPTIBILITY – WHAT IS IT?</a:t>
            </a:r>
          </a:p>
          <a:p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PHYSICAL PRINCIPLES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35180" y="723575"/>
            <a:ext cx="12327181" cy="1451083"/>
          </a:xfrm>
          <a:prstGeom prst="rect">
            <a:avLst/>
          </a:prstGeom>
          <a:solidFill>
            <a:schemeClr val="bg1">
              <a:lumMod val="95000"/>
              <a:alpha val="72157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7957" y="1708889"/>
            <a:ext cx="444477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Century Gothic" panose="020B0502020202020204" pitchFamily="34" charset="0"/>
              </a:rPr>
              <a:t>(Prague, 30/Sep - 01/Oct 2019)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9901" y="5805171"/>
            <a:ext cx="622269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Topic 1 (Developing a common </a:t>
            </a: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ground)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0803" y="763531"/>
            <a:ext cx="550495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18937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8" name="Picture 4" descr="http://hyperphysics.phy-astr.gsu.edu/hbase/quantum/imgqua/vecz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96" y="2192460"/>
            <a:ext cx="7550019" cy="361280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2" descr="http://hyperphysics.phy-astr.gsu.edu/hbase/quantum/imgqua/vecj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1168115"/>
            <a:ext cx="3987864" cy="5213213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4595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10" name="Picture 2" descr="http://www.irm.umn.edu/hg2m/hg2m_b/Image5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2"/>
          <a:stretch/>
        </p:blipFill>
        <p:spPr bwMode="auto">
          <a:xfrm>
            <a:off x="1224792" y="2093992"/>
            <a:ext cx="7735992" cy="3610101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2223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88914" y="1637198"/>
            <a:ext cx="8640960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cs-CZ" altLang="en-US" sz="2200" b="1" u="sng" dirty="0" smtClean="0">
                <a:solidFill>
                  <a:srgbClr val="FF0000"/>
                </a:solidFill>
              </a:rPr>
              <a:t>Paramagnetism: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At room temperature spontaneously disordered permanent magnetic moments (of atoms) are (partially) aligned in the direction of applied field </a:t>
            </a:r>
            <a:r>
              <a:rPr lang="en-US" altLang="en-US" sz="2200" b="1" i="1" dirty="0">
                <a:solidFill>
                  <a:schemeClr val="tx1"/>
                </a:solidFill>
              </a:rPr>
              <a:t>B</a:t>
            </a:r>
            <a:r>
              <a:rPr lang="en-US" altLang="en-US" sz="2200" dirty="0">
                <a:solidFill>
                  <a:schemeClr val="tx1"/>
                </a:solidFill>
              </a:rPr>
              <a:t>. Only thermal perturbations prevent perfect alignment of the moments with </a:t>
            </a:r>
            <a:r>
              <a:rPr lang="en-US" altLang="en-US" sz="2200" b="1" i="1" dirty="0">
                <a:solidFill>
                  <a:schemeClr val="tx1"/>
                </a:solidFill>
              </a:rPr>
              <a:t>B</a:t>
            </a:r>
            <a:r>
              <a:rPr lang="en-US" altLang="en-US" sz="2200" dirty="0">
                <a:solidFill>
                  <a:schemeClr val="tx1"/>
                </a:solidFill>
              </a:rPr>
              <a:t>.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In classical theory, magnetic moment </a:t>
            </a:r>
            <a:r>
              <a:rPr lang="en-US" altLang="en-US" sz="2200" b="1" i="1" dirty="0">
                <a:solidFill>
                  <a:schemeClr val="tx1"/>
                </a:solidFill>
              </a:rPr>
              <a:t>M</a:t>
            </a:r>
            <a:r>
              <a:rPr lang="en-US" altLang="en-US" sz="2200" dirty="0">
                <a:solidFill>
                  <a:schemeClr val="tx1"/>
                </a:solidFill>
              </a:rPr>
              <a:t> of an ensemble of atomic moments </a:t>
            </a:r>
            <a:r>
              <a:rPr lang="en-US" altLang="en-US" sz="2200" b="1" i="1" dirty="0">
                <a:solidFill>
                  <a:schemeClr val="tx1"/>
                </a:solidFill>
              </a:rPr>
              <a:t>μ</a:t>
            </a:r>
            <a:r>
              <a:rPr lang="en-US" altLang="en-US" sz="2200" dirty="0">
                <a:solidFill>
                  <a:schemeClr val="tx1"/>
                </a:solidFill>
              </a:rPr>
              <a:t> is determined by </a:t>
            </a:r>
            <a:endParaRPr lang="cs-CZ" altLang="en-US" sz="22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US" sz="2200" b="1" i="1" dirty="0">
                <a:solidFill>
                  <a:schemeClr val="tx1"/>
                </a:solidFill>
              </a:rPr>
              <a:t>M</a:t>
            </a:r>
            <a:r>
              <a:rPr lang="en-GB" altLang="en-US" sz="2200" dirty="0">
                <a:solidFill>
                  <a:schemeClr val="tx1"/>
                </a:solidFill>
              </a:rPr>
              <a:t> = </a:t>
            </a:r>
            <a:r>
              <a:rPr lang="en-GB" altLang="en-US" sz="2200" i="1" dirty="0">
                <a:solidFill>
                  <a:schemeClr val="tx1"/>
                </a:solidFill>
              </a:rPr>
              <a:t>n</a:t>
            </a:r>
            <a:r>
              <a:rPr lang="en-GB" altLang="en-US" sz="2200" b="1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cs-CZ" altLang="en-US" sz="2200" b="1" i="1" dirty="0">
                <a:solidFill>
                  <a:schemeClr val="tx1"/>
                </a:solidFill>
              </a:rPr>
              <a:t> </a:t>
            </a:r>
            <a:r>
              <a:rPr lang="en-GB" altLang="en-US" sz="2200" i="1" dirty="0">
                <a:solidFill>
                  <a:schemeClr val="tx1"/>
                </a:solidFill>
              </a:rPr>
              <a:t>L</a:t>
            </a:r>
            <a:r>
              <a:rPr lang="en-GB" altLang="en-US" sz="2200" dirty="0">
                <a:solidFill>
                  <a:schemeClr val="tx1"/>
                </a:solidFill>
              </a:rPr>
              <a:t>(</a:t>
            </a:r>
            <a:r>
              <a:rPr lang="en-GB" altLang="en-US" sz="22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GB" altLang="en-US" sz="2200" dirty="0">
                <a:solidFill>
                  <a:schemeClr val="tx1"/>
                </a:solidFill>
              </a:rPr>
              <a:t>) = </a:t>
            </a:r>
            <a:r>
              <a:rPr lang="en-GB" altLang="en-US" sz="2200" i="1" dirty="0">
                <a:solidFill>
                  <a:schemeClr val="tx1"/>
                </a:solidFill>
              </a:rPr>
              <a:t>n</a:t>
            </a:r>
            <a:r>
              <a:rPr lang="en-GB" altLang="en-US" sz="2200" b="1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200" b="1" i="1" dirty="0">
                <a:solidFill>
                  <a:schemeClr val="tx1"/>
                </a:solidFill>
              </a:rPr>
              <a:t> </a:t>
            </a:r>
            <a:r>
              <a:rPr lang="en-GB" altLang="en-US" sz="2200" dirty="0">
                <a:solidFill>
                  <a:schemeClr val="tx1"/>
                </a:solidFill>
              </a:rPr>
              <a:t>[</a:t>
            </a:r>
            <a:r>
              <a:rPr lang="en-GB" altLang="en-US" sz="2200" dirty="0" err="1">
                <a:solidFill>
                  <a:schemeClr val="tx1"/>
                </a:solidFill>
              </a:rPr>
              <a:t>coth</a:t>
            </a:r>
            <a:r>
              <a:rPr lang="en-GB" altLang="en-US" sz="2200" dirty="0">
                <a:solidFill>
                  <a:schemeClr val="tx1"/>
                </a:solidFill>
              </a:rPr>
              <a:t>(</a:t>
            </a:r>
            <a:r>
              <a:rPr lang="en-GB" altLang="en-US" sz="22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GB" altLang="en-US" sz="2200" dirty="0">
                <a:solidFill>
                  <a:schemeClr val="tx1"/>
                </a:solidFill>
              </a:rPr>
              <a:t>) - (1/</a:t>
            </a:r>
            <a:r>
              <a:rPr lang="en-GB" altLang="en-US" sz="22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GB" altLang="en-US" sz="2200" dirty="0">
                <a:solidFill>
                  <a:schemeClr val="tx1"/>
                </a:solidFill>
              </a:rPr>
              <a:t>)]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where </a:t>
            </a:r>
            <a:r>
              <a:rPr lang="en-US" altLang="en-US" sz="22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altLang="en-US" sz="2200" dirty="0">
                <a:solidFill>
                  <a:schemeClr val="tx1"/>
                </a:solidFill>
              </a:rPr>
              <a:t> = </a:t>
            </a:r>
            <a:r>
              <a:rPr lang="en-US" altLang="en-US" sz="2200" i="1" dirty="0" err="1">
                <a:solidFill>
                  <a:schemeClr val="tx1"/>
                </a:solidFill>
              </a:rPr>
              <a:t>μB</a:t>
            </a:r>
            <a:r>
              <a:rPr lang="en-US" altLang="en-US" sz="2200" dirty="0">
                <a:solidFill>
                  <a:schemeClr val="tx1"/>
                </a:solidFill>
              </a:rPr>
              <a:t>/</a:t>
            </a:r>
            <a:r>
              <a:rPr lang="en-US" altLang="en-US" sz="2200" dirty="0" err="1">
                <a:solidFill>
                  <a:schemeClr val="tx1"/>
                </a:solidFill>
              </a:rPr>
              <a:t>k</a:t>
            </a:r>
            <a:r>
              <a:rPr lang="en-US" altLang="en-US" sz="2200" i="1" dirty="0" err="1">
                <a:solidFill>
                  <a:schemeClr val="tx1"/>
                </a:solidFill>
              </a:rPr>
              <a:t>T</a:t>
            </a:r>
            <a:r>
              <a:rPr lang="en-US" altLang="en-US" sz="2200" dirty="0">
                <a:solidFill>
                  <a:schemeClr val="tx1"/>
                </a:solidFill>
              </a:rPr>
              <a:t> and </a:t>
            </a:r>
            <a:r>
              <a:rPr lang="en-US" altLang="en-US" sz="2200" i="1" dirty="0">
                <a:solidFill>
                  <a:schemeClr val="tx1"/>
                </a:solidFill>
              </a:rPr>
              <a:t>L</a:t>
            </a:r>
            <a:r>
              <a:rPr lang="en-US" altLang="en-US" sz="2200" dirty="0">
                <a:solidFill>
                  <a:schemeClr val="tx1"/>
                </a:solidFill>
              </a:rPr>
              <a:t>(</a:t>
            </a:r>
            <a:r>
              <a:rPr lang="en-US" altLang="en-US" sz="22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altLang="en-US" sz="2200" dirty="0">
                <a:solidFill>
                  <a:schemeClr val="tx1"/>
                </a:solidFill>
              </a:rPr>
              <a:t>) is the so called </a:t>
            </a:r>
            <a:r>
              <a:rPr lang="en-US" altLang="en-US" sz="2200" dirty="0" err="1">
                <a:solidFill>
                  <a:schemeClr val="tx1"/>
                </a:solidFill>
              </a:rPr>
              <a:t>Langevin</a:t>
            </a:r>
            <a:r>
              <a:rPr lang="en-US" altLang="en-US" sz="2200" dirty="0">
                <a:solidFill>
                  <a:schemeClr val="tx1"/>
                </a:solidFill>
              </a:rPr>
              <a:t> function. The basic meaning is that </a:t>
            </a:r>
            <a:r>
              <a:rPr lang="en-US" altLang="en-US" sz="2200" b="1" i="1" dirty="0">
                <a:solidFill>
                  <a:schemeClr val="tx1"/>
                </a:solidFill>
              </a:rPr>
              <a:t>M</a:t>
            </a:r>
            <a:r>
              <a:rPr lang="en-US" altLang="en-US" sz="2200" dirty="0">
                <a:solidFill>
                  <a:schemeClr val="tx1"/>
                </a:solidFill>
              </a:rPr>
              <a:t> is positive, i.e. </a:t>
            </a:r>
            <a:r>
              <a:rPr lang="en-US" altLang="en-US" sz="2200" b="1" i="1" dirty="0">
                <a:solidFill>
                  <a:schemeClr val="tx1"/>
                </a:solidFill>
              </a:rPr>
              <a:t>M</a:t>
            </a:r>
            <a:r>
              <a:rPr lang="en-US" altLang="en-US" sz="2200" dirty="0">
                <a:solidFill>
                  <a:schemeClr val="tx1"/>
                </a:solidFill>
              </a:rPr>
              <a:t> and </a:t>
            </a:r>
            <a:r>
              <a:rPr lang="en-US" altLang="en-US" sz="2200" b="1" i="1" dirty="0">
                <a:solidFill>
                  <a:schemeClr val="tx1"/>
                </a:solidFill>
              </a:rPr>
              <a:t>B</a:t>
            </a:r>
            <a:r>
              <a:rPr lang="en-US" altLang="en-US" sz="2200" dirty="0">
                <a:solidFill>
                  <a:schemeClr val="tx1"/>
                </a:solidFill>
              </a:rPr>
              <a:t> are parallel, and decreases with increasing temperature</a:t>
            </a:r>
            <a:r>
              <a:rPr lang="cs-CZ" altLang="en-US" sz="2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Because atomic moments </a:t>
            </a:r>
            <a:r>
              <a:rPr lang="en-US" altLang="en-US" sz="2200" i="1" dirty="0">
                <a:solidFill>
                  <a:schemeClr val="tx1"/>
                </a:solidFill>
              </a:rPr>
              <a:t>μ</a:t>
            </a:r>
            <a:r>
              <a:rPr lang="en-US" altLang="en-US" sz="2200" dirty="0">
                <a:solidFill>
                  <a:schemeClr val="tx1"/>
                </a:solidFill>
              </a:rPr>
              <a:t> are small, for most fields and temperatures </a:t>
            </a:r>
            <a:r>
              <a:rPr lang="en-US" altLang="en-US" sz="2200" i="1" dirty="0" err="1">
                <a:solidFill>
                  <a:schemeClr val="tx1"/>
                </a:solidFill>
              </a:rPr>
              <a:t>μB</a:t>
            </a:r>
            <a:r>
              <a:rPr lang="en-US" altLang="en-US" sz="2200" dirty="0">
                <a:solidFill>
                  <a:schemeClr val="tx1"/>
                </a:solidFill>
              </a:rPr>
              <a:t> &lt;&lt; </a:t>
            </a:r>
            <a:r>
              <a:rPr lang="en-US" altLang="en-US" sz="2200" dirty="0" err="1">
                <a:solidFill>
                  <a:schemeClr val="tx1"/>
                </a:solidFill>
              </a:rPr>
              <a:t>k</a:t>
            </a:r>
            <a:r>
              <a:rPr lang="en-US" altLang="en-US" sz="2200" i="1" dirty="0" err="1">
                <a:solidFill>
                  <a:schemeClr val="tx1"/>
                </a:solidFill>
              </a:rPr>
              <a:t>T</a:t>
            </a:r>
            <a:r>
              <a:rPr lang="en-US" altLang="en-US" sz="2200" dirty="0">
                <a:solidFill>
                  <a:schemeClr val="tx1"/>
                </a:solidFill>
              </a:rPr>
              <a:t>, the alignment is slight and </a:t>
            </a:r>
            <a:r>
              <a:rPr lang="en-US" altLang="en-US" sz="2200" b="1" i="1" dirty="0">
                <a:solidFill>
                  <a:schemeClr val="tx1"/>
                </a:solidFill>
              </a:rPr>
              <a:t>M</a:t>
            </a:r>
            <a:r>
              <a:rPr lang="en-US" altLang="en-US" sz="2200" dirty="0">
                <a:solidFill>
                  <a:schemeClr val="tx1"/>
                </a:solidFill>
              </a:rPr>
              <a:t> is a fracture of theoretical total saturation moment </a:t>
            </a:r>
            <a:r>
              <a:rPr lang="en-US" altLang="en-US" sz="2200" i="1" dirty="0" err="1">
                <a:solidFill>
                  <a:schemeClr val="tx1"/>
                </a:solidFill>
              </a:rPr>
              <a:t>nμ</a:t>
            </a:r>
            <a:r>
              <a:rPr lang="en-US" altLang="en-US" sz="2200" dirty="0">
                <a:solidFill>
                  <a:schemeClr val="tx1"/>
                </a:solidFill>
              </a:rPr>
              <a:t>. At ordinary temperatures, a field of some 100 T is needed to reach this saturation.</a:t>
            </a:r>
          </a:p>
        </p:txBody>
      </p:sp>
    </p:spTree>
    <p:extLst>
      <p:ext uri="{BB962C8B-B14F-4D97-AF65-F5344CB8AC3E}">
        <p14:creationId xmlns:p14="http://schemas.microsoft.com/office/powerpoint/2010/main" val="12133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8914" y="1700808"/>
            <a:ext cx="8640960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cs-CZ" altLang="en-US" sz="2400" b="1" u="sng" dirty="0" smtClean="0">
                <a:solidFill>
                  <a:srgbClr val="FF0000"/>
                </a:solidFill>
              </a:rPr>
              <a:t>Paramagnetism:</a:t>
            </a:r>
          </a:p>
          <a:p>
            <a:pPr>
              <a:spcBef>
                <a:spcPct val="50000"/>
              </a:spcBef>
            </a:pPr>
            <a:r>
              <a:rPr lang="cs-CZ" altLang="en-US" sz="2400" b="1" dirty="0">
                <a:solidFill>
                  <a:schemeClr val="tx1"/>
                </a:solidFill>
              </a:rPr>
              <a:t>Magnetic susceptibility: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By expanding </a:t>
            </a:r>
            <a:r>
              <a:rPr lang="en-US" altLang="en-US" sz="2400" i="1" dirty="0">
                <a:solidFill>
                  <a:schemeClr val="tx1"/>
                </a:solidFill>
              </a:rPr>
              <a:t>L</a:t>
            </a:r>
            <a:r>
              <a:rPr lang="en-US" altLang="en-US" sz="2400" dirty="0">
                <a:solidFill>
                  <a:schemeClr val="tx1"/>
                </a:solidFill>
              </a:rPr>
              <a:t>(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altLang="en-US" sz="2400" dirty="0">
                <a:solidFill>
                  <a:schemeClr val="tx1"/>
                </a:solidFill>
              </a:rPr>
              <a:t>) into series and neglecting “very” small members, we get paramagnetic susceptibility as</a:t>
            </a:r>
            <a:endParaRPr lang="cs-CZ" altLang="en-US" sz="2400" dirty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altLang="en-US" sz="2400" i="1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GB" altLang="en-US" sz="2400" baseline="-25000" dirty="0">
                <a:solidFill>
                  <a:schemeClr val="tx1"/>
                </a:solidFill>
              </a:rPr>
              <a:t>p</a:t>
            </a:r>
            <a:r>
              <a:rPr lang="en-GB" altLang="en-US" sz="2400" dirty="0">
                <a:solidFill>
                  <a:schemeClr val="tx1"/>
                </a:solidFill>
              </a:rPr>
              <a:t> = </a:t>
            </a:r>
            <a:r>
              <a:rPr lang="en-GB" altLang="en-US" sz="2400" i="1" dirty="0">
                <a:solidFill>
                  <a:schemeClr val="tx1"/>
                </a:solidFill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/</a:t>
            </a:r>
            <a:r>
              <a:rPr lang="en-GB" altLang="en-US" sz="2400" i="1" dirty="0">
                <a:solidFill>
                  <a:schemeClr val="tx1"/>
                </a:solidFill>
              </a:rPr>
              <a:t>H</a:t>
            </a:r>
            <a:r>
              <a:rPr lang="en-GB" altLang="en-US" sz="2400" dirty="0">
                <a:solidFill>
                  <a:schemeClr val="tx1"/>
                </a:solidFill>
              </a:rPr>
              <a:t> = (</a:t>
            </a:r>
            <a:r>
              <a:rPr lang="en-GB" altLang="en-US" sz="2400" i="1" dirty="0">
                <a:solidFill>
                  <a:schemeClr val="tx1"/>
                </a:solidFill>
              </a:rPr>
              <a:t>n</a:t>
            </a:r>
            <a:r>
              <a:rPr lang="en-GB" altLang="en-US" sz="2400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dirty="0">
                <a:solidFill>
                  <a:schemeClr val="tx1"/>
                </a:solidFill>
              </a:rPr>
              <a:t>)/(3k</a:t>
            </a:r>
            <a:r>
              <a:rPr lang="en-GB" altLang="en-US" sz="2400" i="1" dirty="0">
                <a:solidFill>
                  <a:schemeClr val="tx1"/>
                </a:solidFill>
              </a:rPr>
              <a:t>T</a:t>
            </a:r>
            <a:r>
              <a:rPr lang="en-GB" altLang="en-US" sz="2400" dirty="0">
                <a:solidFill>
                  <a:schemeClr val="tx1"/>
                </a:solidFill>
              </a:rPr>
              <a:t>) = </a:t>
            </a:r>
            <a:r>
              <a:rPr lang="en-GB" altLang="en-US" sz="2400" i="1" dirty="0">
                <a:solidFill>
                  <a:schemeClr val="tx1"/>
                </a:solidFill>
              </a:rPr>
              <a:t>C</a:t>
            </a:r>
            <a:r>
              <a:rPr lang="en-GB" altLang="en-US" sz="2400" dirty="0">
                <a:solidFill>
                  <a:schemeClr val="tx1"/>
                </a:solidFill>
              </a:rPr>
              <a:t>/</a:t>
            </a:r>
            <a:r>
              <a:rPr lang="en-GB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</a:rPr>
              <a:t>Curie law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C</a:t>
            </a:r>
            <a:r>
              <a:rPr lang="en-US" altLang="en-US" sz="2400" dirty="0">
                <a:solidFill>
                  <a:schemeClr val="tx1"/>
                </a:solidFill>
              </a:rPr>
              <a:t> = (</a:t>
            </a:r>
            <a:r>
              <a:rPr lang="en-US" altLang="en-US" sz="2400" i="1" dirty="0">
                <a:solidFill>
                  <a:schemeClr val="tx1"/>
                </a:solidFill>
              </a:rPr>
              <a:t>n</a:t>
            </a:r>
            <a:r>
              <a:rPr lang="en-US" altLang="en-US" sz="2400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en-US" sz="2400" baseline="30000" dirty="0">
                <a:solidFill>
                  <a:schemeClr val="tx1"/>
                </a:solidFill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)/(3k) is Curie constant</a:t>
            </a:r>
            <a:r>
              <a:rPr lang="cs-CZ" altLang="en-US" sz="24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Most iron-bearing </a:t>
            </a:r>
            <a:r>
              <a:rPr lang="en-US" altLang="en-US" sz="2400" dirty="0" err="1">
                <a:solidFill>
                  <a:schemeClr val="tx1"/>
                </a:solidFill>
              </a:rPr>
              <a:t>sulphides</a:t>
            </a:r>
            <a:r>
              <a:rPr lang="en-US" altLang="en-US" sz="2400" dirty="0">
                <a:solidFill>
                  <a:schemeClr val="tx1"/>
                </a:solidFill>
              </a:rPr>
              <a:t>, carbonates and silicates are paramagnetic, with susceptibilities (absolute values) 10</a:t>
            </a:r>
            <a:r>
              <a:rPr lang="en-US" altLang="en-US" sz="2400" dirty="0">
                <a:solidFill>
                  <a:schemeClr val="tx1"/>
                </a:solidFill>
                <a:sym typeface="Symbol" pitchFamily="18" charset="2"/>
              </a:rPr>
              <a:t></a:t>
            </a:r>
            <a:r>
              <a:rPr lang="en-US" altLang="en-US" sz="2400" dirty="0">
                <a:solidFill>
                  <a:schemeClr val="tx1"/>
                </a:solidFill>
              </a:rPr>
              <a:t>100 times larger than those of diamagnetic minerals.</a:t>
            </a:r>
          </a:p>
        </p:txBody>
      </p:sp>
    </p:spTree>
    <p:extLst>
      <p:ext uri="{BB962C8B-B14F-4D97-AF65-F5344CB8AC3E}">
        <p14:creationId xmlns:p14="http://schemas.microsoft.com/office/powerpoint/2010/main" val="1112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9" name="Picture 2" descr="http://www.irm.umn.edu/hg2m/hg2m_b/Image6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5"/>
          <a:stretch/>
        </p:blipFill>
        <p:spPr bwMode="auto">
          <a:xfrm>
            <a:off x="1224792" y="1988841"/>
            <a:ext cx="8710538" cy="321131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1706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8913" y="1700808"/>
            <a:ext cx="9025145" cy="50405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Ferro</a:t>
            </a:r>
            <a:r>
              <a:rPr lang="cs-CZ" altLang="en-US" sz="2400" b="1" u="sng" dirty="0" smtClean="0">
                <a:solidFill>
                  <a:srgbClr val="FF0000"/>
                </a:solidFill>
              </a:rPr>
              <a:t>magnetism: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Field of some 10</a:t>
            </a:r>
            <a:r>
              <a:rPr lang="en-US" altLang="en-US" sz="2400" baseline="30000" dirty="0">
                <a:solidFill>
                  <a:schemeClr val="tx1"/>
                </a:solidFill>
              </a:rPr>
              <a:t>-2</a:t>
            </a:r>
            <a:r>
              <a:rPr lang="en-US" altLang="en-US" sz="2400" dirty="0">
                <a:solidFill>
                  <a:schemeClr val="tx1"/>
                </a:solidFill>
              </a:rPr>
              <a:t> T (100 G) </a:t>
            </a:r>
            <a:r>
              <a:rPr lang="cs-CZ" altLang="en-US" sz="2400" dirty="0">
                <a:solidFill>
                  <a:schemeClr val="tx1"/>
                </a:solidFill>
              </a:rPr>
              <a:t>-</a:t>
            </a:r>
            <a:r>
              <a:rPr lang="en-US" altLang="en-US" sz="2400" dirty="0">
                <a:solidFill>
                  <a:schemeClr val="tx1"/>
                </a:solidFill>
              </a:rPr>
              <a:t> enough to reach saturation magnetization in some materials. Moreover, when the field is removed, a non-zero </a:t>
            </a:r>
            <a:r>
              <a:rPr lang="en-US" altLang="en-US" sz="2400" dirty="0" err="1">
                <a:solidFill>
                  <a:schemeClr val="tx1"/>
                </a:solidFill>
              </a:rPr>
              <a:t>remanent</a:t>
            </a:r>
            <a:r>
              <a:rPr lang="en-US" altLang="en-US" sz="2400" dirty="0">
                <a:solidFill>
                  <a:schemeClr val="tx1"/>
                </a:solidFill>
              </a:rPr>
              <a:t> magnetization remains. Weiss in 1907 postulated the existence of an internal “molecular” field </a:t>
            </a:r>
            <a:r>
              <a:rPr lang="en-US" altLang="en-US" sz="2400" i="1" dirty="0" err="1">
                <a:solidFill>
                  <a:schemeClr val="tx1"/>
                </a:solidFill>
              </a:rPr>
              <a:t>H</a:t>
            </a:r>
            <a:r>
              <a:rPr lang="en-US" altLang="en-US" sz="2400" i="1" baseline="-25000" dirty="0" err="1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chemeClr val="tx1"/>
                </a:solidFill>
              </a:rPr>
              <a:t>= </a:t>
            </a:r>
            <a:r>
              <a:rPr lang="en-GB" altLang="en-US" sz="2400" i="1" dirty="0" err="1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altLang="en-US" sz="2400" i="1" dirty="0" err="1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so strong that it almost perfectly aligns atomic moments</a:t>
            </a:r>
            <a:r>
              <a:rPr lang="cs-CZ" altLang="en-US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If there is no external field, </a:t>
            </a:r>
            <a:r>
              <a:rPr lang="en-US" altLang="en-US" sz="2400" i="1" dirty="0" err="1">
                <a:solidFill>
                  <a:schemeClr val="tx1"/>
                </a:solidFill>
              </a:rPr>
              <a:t>H</a:t>
            </a:r>
            <a:r>
              <a:rPr lang="en-US" altLang="en-US" sz="2400" i="1" baseline="-25000" dirty="0" err="1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is the only acting field on </a:t>
            </a:r>
            <a:r>
              <a:rPr lang="en-US" altLang="en-US" sz="2400" i="1" dirty="0">
                <a:solidFill>
                  <a:schemeClr val="tx1"/>
                </a:solidFill>
              </a:rPr>
              <a:t>μ</a:t>
            </a:r>
            <a:r>
              <a:rPr lang="en-US" altLang="en-US" sz="2400" dirty="0">
                <a:solidFill>
                  <a:schemeClr val="tx1"/>
                </a:solidFill>
              </a:rPr>
              <a:t> and</a:t>
            </a:r>
            <a:endParaRPr lang="cs-CZ" alt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US" sz="2400" i="1" dirty="0" err="1">
                <a:solidFill>
                  <a:schemeClr val="tx1"/>
                </a:solidFill>
              </a:rPr>
              <a:t>E</a:t>
            </a:r>
            <a:r>
              <a:rPr lang="en-GB" altLang="en-US" sz="2400" i="1" baseline="-25000" dirty="0" err="1">
                <a:solidFill>
                  <a:schemeClr val="tx1"/>
                </a:solidFill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 = -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b="1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 </a:t>
            </a:r>
            <a:r>
              <a:rPr lang="en-GB" altLang="en-US" sz="2400" b="1" i="1" dirty="0" err="1">
                <a:solidFill>
                  <a:schemeClr val="tx1"/>
                </a:solidFill>
              </a:rPr>
              <a:t>H</a:t>
            </a:r>
            <a:r>
              <a:rPr lang="en-GB" altLang="en-US" sz="2400" i="1" baseline="-25000" dirty="0" err="1">
                <a:solidFill>
                  <a:schemeClr val="tx1"/>
                </a:solidFill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 = -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 </a:t>
            </a:r>
            <a:r>
              <a:rPr lang="en-GB" altLang="en-US" sz="2400" i="1" dirty="0" err="1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altLang="en-US" sz="2400" i="1" dirty="0" err="1">
                <a:solidFill>
                  <a:schemeClr val="tx1"/>
                </a:solidFill>
              </a:rPr>
              <a:t>M</a:t>
            </a:r>
            <a:r>
              <a:rPr lang="en-GB" altLang="en-US" sz="2400" dirty="0" err="1">
                <a:solidFill>
                  <a:schemeClr val="tx1"/>
                </a:solidFill>
              </a:rPr>
              <a:t>cos</a:t>
            </a:r>
            <a:r>
              <a:rPr lang="en-GB" altLang="en-US" sz="2400" i="1" dirty="0" err="1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GB" altLang="en-US" sz="2400" dirty="0">
                <a:solidFill>
                  <a:schemeClr val="tx1"/>
                </a:solidFill>
              </a:rPr>
              <a:t> </a:t>
            </a:r>
            <a:r>
              <a:rPr lang="en-GB" altLang="en-US" sz="2400" dirty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i="1" dirty="0">
                <a:solidFill>
                  <a:schemeClr val="tx1"/>
                </a:solidFill>
              </a:rPr>
              <a:t>M </a:t>
            </a:r>
            <a:r>
              <a:rPr lang="en-GB" altLang="en-US" sz="2400" dirty="0">
                <a:solidFill>
                  <a:schemeClr val="tx1"/>
                </a:solidFill>
              </a:rPr>
              <a:t>= </a:t>
            </a:r>
            <a:r>
              <a:rPr lang="en-GB" altLang="en-US" sz="2400" i="1" dirty="0" err="1">
                <a:solidFill>
                  <a:schemeClr val="tx1"/>
                </a:solidFill>
              </a:rPr>
              <a:t>n</a:t>
            </a:r>
            <a:r>
              <a:rPr lang="en-GB" altLang="en-US" sz="2400" i="1" dirty="0" err="1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i="1" dirty="0" err="1">
                <a:solidFill>
                  <a:schemeClr val="tx1"/>
                </a:solidFill>
              </a:rPr>
              <a:t>L</a:t>
            </a:r>
            <a:r>
              <a:rPr lang="en-GB" altLang="en-US" sz="2400" dirty="0">
                <a:solidFill>
                  <a:schemeClr val="tx1"/>
                </a:solidFill>
              </a:rPr>
              <a:t>(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GB" altLang="en-US" sz="2400" dirty="0">
                <a:solidFill>
                  <a:schemeClr val="tx1"/>
                </a:solidFill>
              </a:rPr>
              <a:t>)</a:t>
            </a:r>
            <a:endParaRPr lang="cs-CZ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en-US" sz="2400" dirty="0">
                <a:solidFill>
                  <a:schemeClr val="tx1"/>
                </a:solidFill>
              </a:rPr>
              <a:t>with </a:t>
            </a:r>
            <a:r>
              <a:rPr lang="cs-CZ" altLang="en-US" sz="24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GB" altLang="en-US" sz="2400" dirty="0">
                <a:solidFill>
                  <a:schemeClr val="tx1"/>
                </a:solidFill>
              </a:rPr>
              <a:t>= (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 </a:t>
            </a:r>
            <a:r>
              <a:rPr lang="en-GB" altLang="en-US" sz="2400" i="1" dirty="0" err="1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altLang="en-US" sz="2400" i="1" dirty="0" err="1">
                <a:solidFill>
                  <a:schemeClr val="tx1"/>
                </a:solidFill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)/(</a:t>
            </a:r>
            <a:r>
              <a:rPr lang="en-GB" altLang="en-US" sz="2400" dirty="0" err="1">
                <a:solidFill>
                  <a:schemeClr val="tx1"/>
                </a:solidFill>
              </a:rPr>
              <a:t>k</a:t>
            </a:r>
            <a:r>
              <a:rPr lang="en-GB" altLang="en-US" sz="2400" i="1" dirty="0" err="1">
                <a:solidFill>
                  <a:schemeClr val="tx1"/>
                </a:solidFill>
              </a:rPr>
              <a:t>T</a:t>
            </a:r>
            <a:r>
              <a:rPr lang="en-GB" altLang="en-US" sz="2400" dirty="0">
                <a:solidFill>
                  <a:schemeClr val="tx1"/>
                </a:solidFill>
              </a:rPr>
              <a:t>) </a:t>
            </a:r>
            <a:r>
              <a:rPr lang="en-GB" altLang="en-US" sz="2400" dirty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i="1" dirty="0">
                <a:solidFill>
                  <a:schemeClr val="tx1"/>
                </a:solidFill>
              </a:rPr>
              <a:t>M </a:t>
            </a:r>
            <a:r>
              <a:rPr lang="en-GB" altLang="en-US" sz="2400" dirty="0">
                <a:solidFill>
                  <a:schemeClr val="tx1"/>
                </a:solidFill>
              </a:rPr>
              <a:t>= (</a:t>
            </a:r>
            <a:r>
              <a:rPr lang="en-GB" altLang="en-US" sz="2400" dirty="0" err="1">
                <a:solidFill>
                  <a:schemeClr val="tx1"/>
                </a:solidFill>
              </a:rPr>
              <a:t>k</a:t>
            </a:r>
            <a:r>
              <a:rPr lang="en-GB" altLang="en-US" sz="2400" i="1" dirty="0" err="1">
                <a:solidFill>
                  <a:schemeClr val="tx1"/>
                </a:solidFill>
              </a:rPr>
              <a:t>T</a:t>
            </a:r>
            <a:r>
              <a:rPr lang="en-GB" altLang="en-US" sz="240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GB" altLang="en-US" sz="2400" dirty="0">
                <a:solidFill>
                  <a:schemeClr val="tx1"/>
                </a:solidFill>
              </a:rPr>
              <a:t>)/(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 </a:t>
            </a:r>
            <a:r>
              <a:rPr lang="en-GB" altLang="en-US" sz="2400" i="1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GB" altLang="en-US" sz="2400" dirty="0">
                <a:solidFill>
                  <a:schemeClr val="tx1"/>
                </a:solidFill>
              </a:rPr>
              <a:t>)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endParaRPr lang="cs-CZ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Simple </a:t>
            </a:r>
            <a:r>
              <a:rPr lang="en-US" altLang="en-US" sz="2400" dirty="0">
                <a:solidFill>
                  <a:schemeClr val="tx1"/>
                </a:solidFill>
              </a:rPr>
              <a:t>estimate of </a:t>
            </a:r>
            <a:r>
              <a:rPr lang="en-US" altLang="en-US" sz="2400" i="1" dirty="0" err="1">
                <a:solidFill>
                  <a:schemeClr val="tx1"/>
                </a:solidFill>
              </a:rPr>
              <a:t>H</a:t>
            </a:r>
            <a:r>
              <a:rPr lang="en-US" altLang="en-US" sz="2400" i="1" baseline="-25000" dirty="0" err="1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gives value of about 8.5 </a:t>
            </a:r>
            <a:r>
              <a:rPr lang="en-US" altLang="en-US" sz="2400" dirty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chemeClr val="tx1"/>
                </a:solidFill>
              </a:rPr>
              <a:t> 10</a:t>
            </a:r>
            <a:r>
              <a:rPr lang="en-US" altLang="en-US" sz="2400" baseline="30000" dirty="0">
                <a:solidFill>
                  <a:schemeClr val="tx1"/>
                </a:solidFill>
              </a:rPr>
              <a:t>6</a:t>
            </a:r>
            <a:r>
              <a:rPr lang="en-US" altLang="en-US" sz="2400" dirty="0">
                <a:solidFill>
                  <a:schemeClr val="tx1"/>
                </a:solidFill>
              </a:rPr>
              <a:t> </a:t>
            </a:r>
            <a:r>
              <a:rPr lang="en-US" altLang="en-US" sz="2400" dirty="0" err="1">
                <a:solidFill>
                  <a:schemeClr val="tx1"/>
                </a:solidFill>
              </a:rPr>
              <a:t>Oe</a:t>
            </a:r>
            <a:r>
              <a:rPr lang="en-US" altLang="en-US" sz="2400" dirty="0">
                <a:solidFill>
                  <a:schemeClr val="tx1"/>
                </a:solidFill>
              </a:rPr>
              <a:t>, which represents such a strong field that it cannot be due to </a:t>
            </a:r>
            <a:r>
              <a:rPr lang="en-US" altLang="en-US" sz="2400" dirty="0" err="1">
                <a:solidFill>
                  <a:schemeClr val="tx1"/>
                </a:solidFill>
              </a:rPr>
              <a:t>magnetostatic</a:t>
            </a:r>
            <a:r>
              <a:rPr lang="en-US" altLang="en-US" sz="2400" dirty="0">
                <a:solidFill>
                  <a:schemeClr val="tx1"/>
                </a:solidFill>
              </a:rPr>
              <a:t> interactions between neighboring atoms (this is about 3000 </a:t>
            </a:r>
            <a:r>
              <a:rPr lang="en-US" altLang="en-US" sz="2400" dirty="0" err="1">
                <a:solidFill>
                  <a:schemeClr val="tx1"/>
                </a:solidFill>
              </a:rPr>
              <a:t>Oe</a:t>
            </a:r>
            <a:r>
              <a:rPr lang="en-US" altLang="en-US" sz="24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0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88914" y="1700808"/>
            <a:ext cx="8640960" cy="50405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Ferro</a:t>
            </a:r>
            <a:r>
              <a:rPr lang="cs-CZ" altLang="en-US" sz="2400" b="1" u="sng" dirty="0" smtClean="0">
                <a:solidFill>
                  <a:srgbClr val="FF0000"/>
                </a:solidFill>
              </a:rPr>
              <a:t>magnetism: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With </a:t>
            </a:r>
            <a:r>
              <a:rPr lang="en-US" altLang="en-US" sz="2400" dirty="0">
                <a:solidFill>
                  <a:schemeClr val="tx1"/>
                </a:solidFill>
              </a:rPr>
              <a:t>increasing temperature, decrease in </a:t>
            </a:r>
            <a:r>
              <a:rPr lang="en-US" altLang="en-US" sz="2400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causes also decrease in </a:t>
            </a:r>
            <a:r>
              <a:rPr lang="en-US" altLang="en-US" sz="2400" i="1" dirty="0" err="1">
                <a:solidFill>
                  <a:schemeClr val="tx1"/>
                </a:solidFill>
              </a:rPr>
              <a:t>H</a:t>
            </a:r>
            <a:r>
              <a:rPr lang="en-US" altLang="en-US" sz="2400" i="1" baseline="-25000" dirty="0" err="1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, thus provoking further decrease in </a:t>
            </a:r>
            <a:r>
              <a:rPr lang="en-US" altLang="en-US" sz="2400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. At Curie temperature </a:t>
            </a:r>
            <a:r>
              <a:rPr lang="en-US" altLang="en-US" sz="2400" i="1" dirty="0" err="1">
                <a:solidFill>
                  <a:schemeClr val="tx1"/>
                </a:solidFill>
              </a:rPr>
              <a:t>T</a:t>
            </a:r>
            <a:r>
              <a:rPr lang="en-US" altLang="en-US" sz="2400" i="1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sz="2400" dirty="0">
                <a:solidFill>
                  <a:schemeClr val="tx1"/>
                </a:solidFill>
              </a:rPr>
              <a:t> – transition from spontaneously ordered ensemble to paramagnetic disorder</a:t>
            </a:r>
            <a:r>
              <a:rPr lang="en-US" altLang="en-US" sz="2400" dirty="0" smtClean="0">
                <a:solidFill>
                  <a:schemeClr val="tx1"/>
                </a:solidFill>
              </a:rPr>
              <a:t>. </a:t>
            </a: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For </a:t>
            </a:r>
            <a:r>
              <a:rPr lang="en-US" altLang="en-US" sz="2400" i="1" dirty="0">
                <a:solidFill>
                  <a:schemeClr val="tx1"/>
                </a:solidFill>
              </a:rPr>
              <a:t>T</a:t>
            </a:r>
            <a:r>
              <a:rPr lang="en-US" altLang="en-US" sz="2400" dirty="0">
                <a:solidFill>
                  <a:schemeClr val="tx1"/>
                </a:solidFill>
              </a:rPr>
              <a:t> above </a:t>
            </a:r>
            <a:r>
              <a:rPr lang="en-US" altLang="en-US" sz="2400" i="1" dirty="0" err="1">
                <a:solidFill>
                  <a:schemeClr val="tx1"/>
                </a:solidFill>
              </a:rPr>
              <a:t>T</a:t>
            </a:r>
            <a:r>
              <a:rPr lang="en-US" altLang="en-US" sz="2400" i="1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sz="2400" dirty="0">
                <a:solidFill>
                  <a:schemeClr val="tx1"/>
                </a:solidFill>
              </a:rPr>
              <a:t>, spontaneous alignment of magnetic moments vanishes due to thermal excitations and susceptibility behaves like in case of </a:t>
            </a:r>
            <a:r>
              <a:rPr lang="en-US" altLang="en-US" sz="2400" dirty="0" err="1">
                <a:solidFill>
                  <a:schemeClr val="tx1"/>
                </a:solidFill>
              </a:rPr>
              <a:t>paramagnetism</a:t>
            </a:r>
            <a:r>
              <a:rPr lang="en-US" altLang="en-US" sz="2400" dirty="0">
                <a:solidFill>
                  <a:schemeClr val="tx1"/>
                </a:solidFill>
              </a:rPr>
              <a:t>, but with individual atomic moments coupled rather than individual.</a:t>
            </a:r>
          </a:p>
        </p:txBody>
      </p:sp>
    </p:spTree>
    <p:extLst>
      <p:ext uri="{BB962C8B-B14F-4D97-AF65-F5344CB8AC3E}">
        <p14:creationId xmlns:p14="http://schemas.microsoft.com/office/powerpoint/2010/main" val="20982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9" name="Picture 6" descr="http://www.spmtips.com/uploads/gallery/mfm015-20120928010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25" y="1636413"/>
            <a:ext cx="4019417" cy="38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gravmag.ou.edu/mag_rock/ferromagnetis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1628800"/>
            <a:ext cx="7101564" cy="38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8" name="Picture 2" descr="C:\Aix lectures\mag4.pcx"/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2" y="1336593"/>
            <a:ext cx="6574433" cy="52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Picture 1026" descr="C:\Argentina\Methods\method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2" y="1488031"/>
            <a:ext cx="7498006" cy="5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Aim &amp; Objectives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1453" y="1531561"/>
            <a:ext cx="10491285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magnetic susceptibility?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kumimoji="0" lang="en-GB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Mechanisms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9" name="Picture 2" descr="hys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89714" y="5445224"/>
            <a:ext cx="293847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Reversible movement of domain walls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0448" y="3933056"/>
            <a:ext cx="30958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Irreversible movement of domain walls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Barkhausen</a:t>
            </a:r>
            <a:r>
              <a:rPr lang="en-US" dirty="0" smtClean="0">
                <a:solidFill>
                  <a:schemeClr val="tx1"/>
                </a:solidFill>
              </a:rPr>
              <a:t> jumps”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1954" y="2204864"/>
            <a:ext cx="257004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Rotation of vectors of atomic magnetic moments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Mechanisms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13" name="Picture 4" descr="http://www.irm.umn.edu/hg2m/hg2m_d/Image27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2" y="1484784"/>
            <a:ext cx="4958666" cy="402259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6" name="Picture 8" descr="http://www.tf.uni-kiel.de/matwis/amat/elmat_en/kap_4/illustr/domain_wall_structure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78" y="4285753"/>
            <a:ext cx="5697187" cy="2383720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5708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Mechanisms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8" name="Picture 2" descr="http://users.aber.ac.uk/ruw/teach/334/domaingrow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3570"/>
            <a:ext cx="7724896" cy="41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Picture 2" descr="elem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5495"/>
          <a:stretch>
            <a:fillRect/>
          </a:stretch>
        </p:blipFill>
        <p:spPr bwMode="auto">
          <a:xfrm>
            <a:off x="1224792" y="1336593"/>
            <a:ext cx="5635244" cy="4921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454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8" name="Picture 2" descr="hyst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r="7561"/>
          <a:stretch>
            <a:fillRect/>
          </a:stretch>
        </p:blipFill>
        <p:spPr bwMode="auto">
          <a:xfrm>
            <a:off x="4801262" y="2189854"/>
            <a:ext cx="5550875" cy="3942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2708920"/>
            <a:ext cx="3767378" cy="10772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cs-CZ" altLang="en-US" i="1" dirty="0"/>
              <a:t>I</a:t>
            </a:r>
            <a:r>
              <a:rPr lang="cs-CZ" altLang="en-US" dirty="0"/>
              <a:t> = </a:t>
            </a:r>
            <a:r>
              <a:rPr lang="cs-CZ" altLang="en-US" dirty="0" smtClean="0">
                <a:latin typeface="Symbol" pitchFamily="18" charset="2"/>
              </a:rPr>
              <a:t>m</a:t>
            </a:r>
            <a:r>
              <a:rPr lang="cs-CZ" altLang="en-US" baseline="-25000" dirty="0" smtClean="0"/>
              <a:t>0</a:t>
            </a:r>
            <a:r>
              <a:rPr lang="cs-CZ" altLang="en-US" i="1" dirty="0" smtClean="0">
                <a:latin typeface="Symbol" pitchFamily="18" charset="2"/>
              </a:rPr>
              <a:t>k</a:t>
            </a:r>
            <a:r>
              <a:rPr lang="en-US" altLang="en-US" baseline="-25000" dirty="0" smtClean="0">
                <a:latin typeface="Symbol" pitchFamily="18" charset="2"/>
              </a:rPr>
              <a:t>0</a:t>
            </a:r>
            <a:r>
              <a:rPr lang="cs-CZ" altLang="en-US" i="1" dirty="0" smtClean="0"/>
              <a:t>H</a:t>
            </a:r>
            <a:r>
              <a:rPr lang="cs-CZ" altLang="en-US" dirty="0" smtClean="0"/>
              <a:t> </a:t>
            </a:r>
            <a:r>
              <a:rPr lang="cs-CZ" altLang="en-US" dirty="0"/>
              <a:t>+ </a:t>
            </a:r>
            <a:r>
              <a:rPr lang="cs-CZ" altLang="en-US" i="1" dirty="0">
                <a:latin typeface="Symbol" pitchFamily="18" charset="2"/>
              </a:rPr>
              <a:t>a</a:t>
            </a:r>
            <a:r>
              <a:rPr lang="cs-CZ" altLang="en-US" i="1" dirty="0"/>
              <a:t>H </a:t>
            </a:r>
            <a:r>
              <a:rPr lang="cs-CZ" altLang="en-US" baseline="30000" dirty="0"/>
              <a:t>2</a:t>
            </a:r>
          </a:p>
          <a:p>
            <a:pPr eaLnBrk="1" hangingPunct="1"/>
            <a:endParaRPr lang="cs-CZ" altLang="en-US" baseline="30000" dirty="0"/>
          </a:p>
          <a:p>
            <a:pPr eaLnBrk="1" hangingPunct="1">
              <a:buFont typeface="Symbol" pitchFamily="18" charset="2"/>
              <a:buChar char="k"/>
            </a:pPr>
            <a:r>
              <a:rPr lang="cs-CZ" altLang="en-US" dirty="0"/>
              <a:t>= </a:t>
            </a:r>
            <a:r>
              <a:rPr lang="cs-CZ" altLang="en-US" i="1" dirty="0"/>
              <a:t>I</a:t>
            </a:r>
            <a:r>
              <a:rPr lang="cs-CZ" altLang="en-US" dirty="0"/>
              <a:t>/(</a:t>
            </a:r>
            <a:r>
              <a:rPr lang="cs-CZ" altLang="en-US" dirty="0">
                <a:latin typeface="Symbol" pitchFamily="18" charset="2"/>
              </a:rPr>
              <a:t>m</a:t>
            </a:r>
            <a:r>
              <a:rPr lang="cs-CZ" altLang="en-US" baseline="-25000" dirty="0"/>
              <a:t>0</a:t>
            </a:r>
            <a:r>
              <a:rPr lang="cs-CZ" altLang="en-US" i="1" dirty="0"/>
              <a:t>H</a:t>
            </a:r>
            <a:r>
              <a:rPr lang="cs-CZ" altLang="en-US" dirty="0"/>
              <a:t>) = </a:t>
            </a:r>
            <a:r>
              <a:rPr lang="cs-CZ" altLang="en-US" dirty="0" smtClean="0">
                <a:latin typeface="Symbol" pitchFamily="18" charset="2"/>
              </a:rPr>
              <a:t>k</a:t>
            </a:r>
            <a:r>
              <a:rPr lang="en-US" altLang="en-US" baseline="-25000" dirty="0" smtClean="0"/>
              <a:t>0</a:t>
            </a:r>
            <a:r>
              <a:rPr lang="cs-CZ" altLang="en-US" dirty="0" smtClean="0"/>
              <a:t> </a:t>
            </a:r>
            <a:r>
              <a:rPr lang="cs-CZ" altLang="en-US" dirty="0"/>
              <a:t>+ (</a:t>
            </a:r>
            <a:r>
              <a:rPr lang="cs-CZ" altLang="en-US" dirty="0" smtClean="0">
                <a:latin typeface="Symbol" pitchFamily="18" charset="2"/>
              </a:rPr>
              <a:t>a</a:t>
            </a:r>
            <a:r>
              <a:rPr lang="cs-CZ" altLang="en-US" dirty="0" smtClean="0"/>
              <a:t>/</a:t>
            </a:r>
            <a:r>
              <a:rPr lang="cs-CZ" altLang="en-US" dirty="0" smtClean="0">
                <a:latin typeface="Symbol" pitchFamily="18" charset="2"/>
              </a:rPr>
              <a:t>m</a:t>
            </a:r>
            <a:r>
              <a:rPr lang="cs-CZ" altLang="en-US" baseline="-25000" dirty="0" smtClean="0"/>
              <a:t>0</a:t>
            </a:r>
            <a:r>
              <a:rPr lang="cs-CZ" altLang="en-US" dirty="0" smtClean="0"/>
              <a:t>)</a:t>
            </a:r>
            <a:r>
              <a:rPr lang="cs-CZ" altLang="en-US" i="1" dirty="0" smtClean="0"/>
              <a:t>H</a:t>
            </a:r>
            <a:endParaRPr lang="cs-CZ" alt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35079" y="1331180"/>
            <a:ext cx="22236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Rayleigh region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883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668307" y="1146977"/>
                <a:ext cx="8153400" cy="29240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dirty="0" smtClean="0"/>
                  <a:t>When the external magnetic field alternates, the particle magnetic moments of nanoparticles can </a:t>
                </a:r>
                <a:r>
                  <a:rPr lang="en-GB" dirty="0"/>
                  <a:t>reorient through two </a:t>
                </a:r>
                <a:r>
                  <a:rPr lang="en-GB" dirty="0" smtClean="0"/>
                  <a:t>different mechanisms:</a:t>
                </a:r>
                <a:endParaRPr lang="cs-CZ" dirty="0" smtClean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Brownian relaxation </a:t>
                </a:r>
                <a:r>
                  <a:rPr lang="cs-CZ" dirty="0" smtClean="0"/>
                  <a:t>(important in case of particles dispersed in liquid),</a:t>
                </a:r>
                <a:r>
                  <a:rPr lang="en-GB" dirty="0" smtClean="0"/>
                  <a:t> </a:t>
                </a:r>
                <a:r>
                  <a:rPr lang="en-GB" dirty="0"/>
                  <a:t>and </a:t>
                </a:r>
                <a:endParaRPr lang="cs-CZ" dirty="0" smtClean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GB" dirty="0" err="1" smtClean="0"/>
                  <a:t>Néel</a:t>
                </a:r>
                <a:r>
                  <a:rPr lang="en-GB" dirty="0" smtClean="0"/>
                  <a:t> relaxation</a:t>
                </a:r>
                <a:endParaRPr lang="en-GB" dirty="0"/>
              </a:p>
              <a:p>
                <a:pPr marL="6858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2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cs-CZ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</a:rPr>
                        <m:t>2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𝐾𝑉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pPr marL="685800" lvl="2" algn="l"/>
                <a:r>
                  <a:rPr lang="cs-CZ" dirty="0" smtClean="0"/>
                  <a:t>(</a:t>
                </a:r>
                <a:r>
                  <a:rPr lang="en-GB" dirty="0" err="1" smtClean="0"/>
                  <a:t>Néel</a:t>
                </a:r>
                <a:r>
                  <a:rPr lang="en-GB" dirty="0" smtClean="0"/>
                  <a:t> relaxation</a:t>
                </a:r>
                <a:r>
                  <a:rPr lang="cs-CZ" dirty="0" smtClean="0"/>
                  <a:t> frequency, radial frequency, Larmor frequency, magnetic anisotropy constant, magnetic core volume)</a:t>
                </a:r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7" y="1146977"/>
                <a:ext cx="8153400" cy="2924092"/>
              </a:xfrm>
              <a:prstGeom prst="rect">
                <a:avLst/>
              </a:prstGeom>
              <a:blipFill rotWithShape="1">
                <a:blip r:embed="rId4"/>
                <a:stretch>
                  <a:fillRect l="-1197" t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668307" y="4126727"/>
                <a:ext cx="8153400" cy="2470624"/>
              </a:xfrm>
              <a:prstGeom prst="rect">
                <a:avLst/>
              </a:prstGeom>
              <a:solidFill>
                <a:srgbClr val="FFDF9F"/>
              </a:solidFill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0040" lvl="1" indent="-320040" algn="l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cs-CZ" dirty="0" smtClean="0"/>
                  <a:t>Real and imaginary part: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′+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′′</m:t>
                    </m:r>
                  </m:oMath>
                </a14:m>
                <a:endParaRPr lang="cs-CZ" dirty="0" smtClean="0"/>
              </a:p>
              <a:p>
                <a:pPr algn="l"/>
                <a:r>
                  <a:rPr lang="cs-CZ" sz="2200" dirty="0" smtClean="0"/>
                  <a:t>The real part has a </a:t>
                </a:r>
                <a:r>
                  <a:rPr lang="en-GB" sz="2200" dirty="0" smtClean="0"/>
                  <a:t>plateau </a:t>
                </a:r>
                <a:r>
                  <a:rPr lang="en-GB" sz="2200" dirty="0"/>
                  <a:t>in the low frequency regime and equals </a:t>
                </a:r>
                <a:r>
                  <a:rPr lang="en-GB" sz="2200" dirty="0" smtClean="0"/>
                  <a:t>the </a:t>
                </a:r>
                <a:r>
                  <a:rPr lang="en-GB" sz="2200" dirty="0"/>
                  <a:t>initial magnetic susceptibility from a magnetization </a:t>
                </a:r>
                <a:r>
                  <a:rPr lang="en-GB" sz="2200" dirty="0" smtClean="0"/>
                  <a:t>curve </a:t>
                </a:r>
                <a:r>
                  <a:rPr lang="en-GB" sz="2200" dirty="0"/>
                  <a:t>without hysteresis (</a:t>
                </a:r>
                <a:r>
                  <a:rPr lang="en-GB" sz="2200" dirty="0" smtClean="0"/>
                  <a:t>M</a:t>
                </a:r>
                <a:r>
                  <a:rPr lang="cs-CZ" sz="2200" dirty="0" smtClean="0"/>
                  <a:t> </a:t>
                </a:r>
                <a:r>
                  <a:rPr lang="en-GB" sz="2200" dirty="0" smtClean="0"/>
                  <a:t>versus</a:t>
                </a:r>
                <a:r>
                  <a:rPr lang="cs-CZ" sz="2200" dirty="0" smtClean="0"/>
                  <a:t> </a:t>
                </a:r>
                <a:r>
                  <a:rPr lang="en-GB" sz="2200" dirty="0" smtClean="0"/>
                  <a:t>H</a:t>
                </a:r>
                <a:r>
                  <a:rPr lang="en-GB" sz="2200" dirty="0"/>
                  <a:t>). </a:t>
                </a:r>
                <a:r>
                  <a:rPr lang="en-GB" sz="2200" b="1" dirty="0"/>
                  <a:t>As the frequency of the </a:t>
                </a:r>
                <a:r>
                  <a:rPr lang="en-GB" sz="2200" b="1" dirty="0" smtClean="0"/>
                  <a:t>alternating </a:t>
                </a:r>
                <a:r>
                  <a:rPr lang="en-GB" sz="2200" b="1" dirty="0"/>
                  <a:t>field increases, the </a:t>
                </a:r>
                <a:r>
                  <a:rPr lang="en-GB" sz="2200" b="1" dirty="0" smtClean="0"/>
                  <a:t>magnetization </a:t>
                </a:r>
                <a:r>
                  <a:rPr lang="en-GB" sz="2200" b="1" dirty="0"/>
                  <a:t>of the particles is not able </a:t>
                </a:r>
                <a:r>
                  <a:rPr lang="en-GB" sz="2200" b="1" dirty="0" smtClean="0"/>
                  <a:t>to</a:t>
                </a:r>
                <a:r>
                  <a:rPr lang="cs-CZ" sz="2200" b="1" dirty="0" smtClean="0"/>
                  <a:t> </a:t>
                </a:r>
                <a:r>
                  <a:rPr lang="en-GB" sz="2200" b="1" dirty="0" smtClean="0"/>
                  <a:t>keep </a:t>
                </a:r>
                <a:r>
                  <a:rPr lang="en-GB" sz="2200" b="1" dirty="0"/>
                  <a:t>up with the alternating field and the </a:t>
                </a:r>
                <a:r>
                  <a:rPr lang="cs-CZ" sz="2200" b="1" dirty="0" smtClean="0"/>
                  <a:t>real susceptibility</a:t>
                </a:r>
                <a:r>
                  <a:rPr lang="en-GB" sz="2200" b="1" dirty="0" smtClean="0"/>
                  <a:t> </a:t>
                </a:r>
                <a:r>
                  <a:rPr lang="en-GB" sz="2200" b="1" dirty="0"/>
                  <a:t>decreases.</a:t>
                </a:r>
                <a:r>
                  <a:rPr lang="en-GB" sz="2200" dirty="0"/>
                  <a:t> </a:t>
                </a:r>
                <a:r>
                  <a:rPr lang="en-GB" sz="2200" dirty="0" smtClean="0"/>
                  <a:t>The </a:t>
                </a:r>
                <a:r>
                  <a:rPr lang="en-GB" sz="2200" dirty="0"/>
                  <a:t>imaginary part </a:t>
                </a:r>
                <a:r>
                  <a:rPr lang="en-GB" sz="2200" dirty="0" smtClean="0"/>
                  <a:t>of </a:t>
                </a:r>
                <a:r>
                  <a:rPr lang="en-GB" sz="2200" dirty="0"/>
                  <a:t>the magnetic susceptibility </a:t>
                </a:r>
                <a:r>
                  <a:rPr lang="en-GB" sz="2200" dirty="0" smtClean="0"/>
                  <a:t>shows </a:t>
                </a:r>
                <a:r>
                  <a:rPr lang="en-GB" sz="2200" dirty="0"/>
                  <a:t>a maximum at the characteristic </a:t>
                </a:r>
                <a:r>
                  <a:rPr lang="en-GB" sz="2200" dirty="0" smtClean="0"/>
                  <a:t>relaxation </a:t>
                </a:r>
                <a:r>
                  <a:rPr lang="en-GB" sz="2200" dirty="0"/>
                  <a:t>frequency. </a:t>
                </a:r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7" y="4126727"/>
                <a:ext cx="8153400" cy="2470624"/>
              </a:xfrm>
              <a:prstGeom prst="rect">
                <a:avLst/>
              </a:prstGeom>
              <a:blipFill rotWithShape="1">
                <a:blip r:embed="rId5"/>
                <a:stretch>
                  <a:fillRect l="-823" t="-3704" b="-1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4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8" name="Picture 2" descr="C:\Argentina\Methods\method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9464" r="3810"/>
          <a:stretch>
            <a:fillRect/>
          </a:stretch>
        </p:blipFill>
        <p:spPr bwMode="auto">
          <a:xfrm>
            <a:off x="906205" y="1705717"/>
            <a:ext cx="7848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Picture 2" descr="C:\Argentina\Methods\method7.jpg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" y="1336593"/>
            <a:ext cx="4849684" cy="51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TMMessu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/>
          <a:stretch/>
        </p:blipFill>
        <p:spPr bwMode="auto">
          <a:xfrm>
            <a:off x="4961614" y="1336593"/>
            <a:ext cx="7148467" cy="51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8914" y="2171700"/>
            <a:ext cx="9048245" cy="3960323"/>
            <a:chOff x="95755" y="2171700"/>
            <a:chExt cx="9048245" cy="396032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08"/>
            <a:stretch/>
          </p:blipFill>
          <p:spPr bwMode="auto">
            <a:xfrm>
              <a:off x="95755" y="2852936"/>
              <a:ext cx="7218363" cy="327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6953187" y="2171700"/>
              <a:ext cx="2190813" cy="2093225"/>
              <a:chOff x="12514" y="18196"/>
              <a:chExt cx="1824" cy="1584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2568" y="18196"/>
                <a:ext cx="1716" cy="15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GB" altLang="en-US">
                  <a:solidFill>
                    <a:schemeClr val="bg2"/>
                  </a:solidFill>
                  <a:latin typeface="Tahoma" pitchFamily="34" charset="0"/>
                </a:endParaRPr>
              </a:p>
            </p:txBody>
          </p:sp>
          <p:pic>
            <p:nvPicPr>
              <p:cNvPr id="18" name="Picture 7" descr="zoom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43" y="18783"/>
                <a:ext cx="1041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12943" y="19604"/>
                <a:ext cx="10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 flipV="1">
                <a:off x="12890" y="18783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13265" y="19604"/>
                <a:ext cx="42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800">
                    <a:latin typeface="Tahoma" pitchFamily="34" charset="0"/>
                  </a:rPr>
                  <a:t>40 km</a:t>
                </a:r>
                <a:endParaRPr lang="en-US" altLang="en-US" sz="800">
                  <a:latin typeface="Tahoma" pitchFamily="34" charset="0"/>
                </a:endParaRPr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12579" y="19101"/>
                <a:ext cx="471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800" dirty="0">
                    <a:latin typeface="Tahoma" pitchFamily="34" charset="0"/>
                  </a:rPr>
                  <a:t>40 km</a:t>
                </a:r>
                <a:endParaRPr lang="en-US" altLang="en-US" sz="800" dirty="0">
                  <a:latin typeface="Tahoma" pitchFamily="34" charset="0"/>
                </a:endParaRPr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12514" y="18255"/>
                <a:ext cx="1824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400" dirty="0">
                    <a:latin typeface="Tahoma" pitchFamily="34" charset="0"/>
                  </a:rPr>
                  <a:t>Border-zone </a:t>
                </a:r>
                <a:r>
                  <a:rPr lang="de-DE" altLang="en-US" sz="1400" b="1" dirty="0">
                    <a:latin typeface="Tahoma" pitchFamily="34" charset="0"/>
                  </a:rPr>
                  <a:t>Burghausen</a:t>
                </a:r>
                <a:br>
                  <a:rPr lang="de-DE" altLang="en-US" sz="1400" b="1" dirty="0">
                    <a:latin typeface="Tahoma" pitchFamily="34" charset="0"/>
                  </a:rPr>
                </a:br>
                <a:r>
                  <a:rPr lang="de-DE" altLang="en-US" sz="1200" dirty="0">
                    <a:latin typeface="Tahoma" pitchFamily="34" charset="0"/>
                  </a:rPr>
                  <a:t>(chemical industries)</a:t>
                </a:r>
                <a:endParaRPr lang="en-US" altLang="en-US" sz="1200" dirty="0">
                  <a:latin typeface="Tahoma" pitchFamily="34" charset="0"/>
                </a:endParaRPr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627783" y="2253631"/>
              <a:ext cx="4411883" cy="3047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2858395" y="4290033"/>
              <a:ext cx="4146439" cy="1201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627784" y="5301208"/>
              <a:ext cx="230612" cy="190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cs-CZ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20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Measurements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43608" y="1628800"/>
            <a:ext cx="7485658" cy="5085184"/>
            <a:chOff x="-33338" y="-25400"/>
            <a:chExt cx="9177338" cy="6883400"/>
          </a:xfrm>
        </p:grpSpPr>
        <p:pic>
          <p:nvPicPr>
            <p:cNvPr id="10" name="Picture 2" descr="PC0600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338" y="-25400"/>
              <a:ext cx="9177338" cy="688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402416"/>
                </p:ext>
              </p:extLst>
            </p:nvPr>
          </p:nvGraphicFramePr>
          <p:xfrm>
            <a:off x="5711825" y="0"/>
            <a:ext cx="3432175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Plot Document" r:id="rId6" imgW="3380400" imgH="6752880" progId="Grapher.Document">
                    <p:embed/>
                  </p:oleObj>
                </mc:Choice>
                <mc:Fallback>
                  <p:oleObj name="Plot Document" r:id="rId6" imgW="3380400" imgH="6752880" progId="Grapher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1825" y="0"/>
                          <a:ext cx="3432175" cy="685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76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is it?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Picture 7" descr="http://conorbyrne.files.wordpress.com/2010/04/homersimpson4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887748" y="1484784"/>
            <a:ext cx="3364557" cy="2448272"/>
          </a:xfrm>
          <a:prstGeom prst="cloudCallout">
            <a:avLst>
              <a:gd name="adj1" fmla="val -114144"/>
              <a:gd name="adj2" fmla="val 27322"/>
            </a:avLst>
          </a:prstGeom>
          <a:solidFill>
            <a:schemeClr val="accent1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The number on display of Bartington, when we press the button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0" descr="m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003" y="4166236"/>
            <a:ext cx="3561436" cy="228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bartington.com/wp-content/uploads/2019/03/ms3-us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29" y="1844824"/>
            <a:ext cx="3490447" cy="18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Pros et Cons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9" name="Picture 4" descr="http://blogs-images.forbes.com/actiontrumpseverything/files/2012/07/HomerSimpson2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08" y="3875567"/>
            <a:ext cx="1684622" cy="2908780"/>
          </a:xfrm>
          <a:prstGeom prst="rect">
            <a:avLst/>
          </a:prstGeom>
          <a:solidFill>
            <a:srgbClr val="FFB219"/>
          </a:solidFill>
          <a:extLst/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609600" y="1589567"/>
            <a:ext cx="3886200" cy="4572000"/>
          </a:xfrm>
          <a:prstGeom prst="rect">
            <a:avLst/>
          </a:prstGeom>
          <a:solidFill>
            <a:srgbClr val="FFDF9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l">
              <a:buClr>
                <a:srgbClr val="00B050"/>
              </a:buClr>
              <a:buSzPct val="120000"/>
              <a:buFont typeface="Wingdings" panose="05000000000000000000" pitchFamily="2" charset="2"/>
              <a:buChar char=""/>
            </a:pPr>
            <a:r>
              <a:rPr lang="cs-CZ" dirty="0" smtClean="0"/>
              <a:t>High s</a:t>
            </a:r>
            <a:r>
              <a:rPr lang="en-US" dirty="0" err="1" smtClean="0"/>
              <a:t>ensitivity</a:t>
            </a:r>
            <a:r>
              <a:rPr lang="cs-CZ" dirty="0" smtClean="0"/>
              <a:t> relative to iron oxides</a:t>
            </a:r>
            <a:endParaRPr lang="en-US" dirty="0" smtClean="0"/>
          </a:p>
          <a:p>
            <a:pPr algn="l">
              <a:buClr>
                <a:srgbClr val="00B050"/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 smtClean="0"/>
              <a:t>Easy to be measured</a:t>
            </a:r>
          </a:p>
          <a:p>
            <a:pPr algn="l">
              <a:buClr>
                <a:srgbClr val="00B050"/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 smtClean="0"/>
              <a:t>Fast</a:t>
            </a:r>
          </a:p>
          <a:p>
            <a:pPr algn="l">
              <a:buClr>
                <a:srgbClr val="00B050"/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 smtClean="0"/>
              <a:t>Flexible design</a:t>
            </a:r>
          </a:p>
          <a:p>
            <a:pPr algn="l">
              <a:buClr>
                <a:srgbClr val="00B050"/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 smtClean="0"/>
              <a:t>Cheap</a:t>
            </a:r>
          </a:p>
          <a:p>
            <a:pPr algn="l">
              <a:buClr>
                <a:srgbClr val="00B050"/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 smtClean="0"/>
              <a:t>Lot of data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037551" y="1589567"/>
            <a:ext cx="3886200" cy="4572000"/>
          </a:xfrm>
          <a:prstGeom prst="rect">
            <a:avLst/>
          </a:prstGeom>
          <a:solidFill>
            <a:srgbClr val="FFB21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"/>
            </a:pPr>
            <a:r>
              <a:rPr lang="en-US" dirty="0" smtClean="0"/>
              <a:t>Volume measurement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"/>
            </a:pPr>
            <a:r>
              <a:rPr lang="en-US" dirty="0" smtClean="0"/>
              <a:t>Penetration depth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"/>
            </a:pPr>
            <a:r>
              <a:rPr lang="en-US" dirty="0" smtClean="0"/>
              <a:t>Too many factors play role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"/>
            </a:pPr>
            <a:r>
              <a:rPr lang="en-US" dirty="0" smtClean="0"/>
              <a:t>Data representativeness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"/>
            </a:pPr>
            <a:r>
              <a:rPr lang="en-US" dirty="0" smtClean="0"/>
              <a:t>Data interpretation</a:t>
            </a:r>
            <a:endParaRPr lang="en-GB" dirty="0"/>
          </a:p>
        </p:txBody>
      </p:sp>
      <p:pic>
        <p:nvPicPr>
          <p:cNvPr id="16" name="Picture 2" descr="http://img3.wikia.nocookie.net/__cb20131119164522/simpsons/images/c/c5/Homer_simpsonwoohooo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83" y="4293096"/>
            <a:ext cx="2806412" cy="2245130"/>
          </a:xfrm>
          <a:prstGeom prst="rect">
            <a:avLst/>
          </a:prstGeom>
          <a:solidFill>
            <a:srgbClr val="FFDF9F"/>
          </a:solidFill>
          <a:extLst/>
        </p:spPr>
      </p:pic>
    </p:spTree>
    <p:extLst>
      <p:ext uri="{BB962C8B-B14F-4D97-AF65-F5344CB8AC3E}">
        <p14:creationId xmlns:p14="http://schemas.microsoft.com/office/powerpoint/2010/main" val="40718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is it?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10" name="Picture 6" descr="DSCN0712"/>
          <p:cNvPicPr>
            <a:picLocks noChangeAspect="1" noChangeArrowheads="1"/>
          </p:cNvPicPr>
          <p:nvPr/>
        </p:nvPicPr>
        <p:blipFill>
          <a:blip r:embed="rId4" cstate="print"/>
          <a:srcRect l="8316" t="4053" r="2304" b="3029"/>
          <a:stretch>
            <a:fillRect/>
          </a:stretch>
        </p:blipFill>
        <p:spPr bwMode="auto">
          <a:xfrm>
            <a:off x="5364088" y="3930878"/>
            <a:ext cx="3790153" cy="2954506"/>
          </a:xfrm>
          <a:prstGeom prst="rect">
            <a:avLst/>
          </a:prstGeom>
          <a:noFill/>
        </p:spPr>
      </p:pic>
      <p:pic>
        <p:nvPicPr>
          <p:cNvPr id="11" name="Picture 8" descr="http://images5.fanpop.com/image/photos/26500000/homer-simpson-d-ohs-the-simpsons-26576150-1024-76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861C"/>
              </a:clrFrom>
              <a:clrTo>
                <a:srgbClr val="F986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2285" r="11958"/>
          <a:stretch/>
        </p:blipFill>
        <p:spPr bwMode="auto">
          <a:xfrm flipH="1">
            <a:off x="-36512" y="1673246"/>
            <a:ext cx="5103755" cy="52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5554017" y="1124744"/>
            <a:ext cx="3364557" cy="2448272"/>
          </a:xfrm>
          <a:prstGeom prst="cloudCallout">
            <a:avLst>
              <a:gd name="adj1" fmla="val -85593"/>
              <a:gd name="adj2" fmla="val 19776"/>
            </a:avLst>
          </a:prstGeom>
          <a:solidFill>
            <a:schemeClr val="accent1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But … what does it mean???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Equation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9" name="Picture 4" descr="http://titan.bloomfield.edu/facstaff/dnicolai/images/lesson1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3" b="9452"/>
          <a:stretch/>
        </p:blipFill>
        <p:spPr bwMode="auto">
          <a:xfrm>
            <a:off x="4243868" y="1916831"/>
            <a:ext cx="4287286" cy="45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hyperphysics.phy-astr.gsu.edu/hbase/magnetic/imgmag/compm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345452"/>
            <a:ext cx="20764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Equation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8" name="Picture 2" descr="http://www.magnetsales.com/design/Design_files/1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2" y="1089328"/>
            <a:ext cx="7040601" cy="367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  <p:sp>
        <p:nvSpPr>
          <p:cNvPr id="10" name="Rounded Rectangle 9"/>
          <p:cNvSpPr/>
          <p:nvPr/>
        </p:nvSpPr>
        <p:spPr>
          <a:xfrm>
            <a:off x="1115616" y="4941168"/>
            <a:ext cx="720080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b="1" dirty="0">
                <a:solidFill>
                  <a:schemeClr val="tx1"/>
                </a:solidFill>
              </a:rPr>
              <a:t> = </a:t>
            </a:r>
            <a:r>
              <a:rPr lang="en-US" altLang="en-US" sz="2400" dirty="0">
                <a:solidFill>
                  <a:schemeClr val="tx1"/>
                </a:solidFill>
              </a:rPr>
              <a:t>μ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i="1" dirty="0">
                <a:solidFill>
                  <a:schemeClr val="tx1"/>
                </a:solidFill>
              </a:rPr>
              <a:t>H</a:t>
            </a:r>
            <a:r>
              <a:rPr lang="en-US" altLang="en-US" sz="2400" b="1" dirty="0">
                <a:solidFill>
                  <a:schemeClr val="tx1"/>
                </a:solidFill>
              </a:rPr>
              <a:t> + </a:t>
            </a: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b="1" dirty="0">
                <a:solidFill>
                  <a:schemeClr val="tx1"/>
                </a:solidFill>
              </a:rPr>
              <a:t>)</a:t>
            </a:r>
            <a:r>
              <a:rPr lang="en-US" altLang="en-US" sz="2400" dirty="0">
                <a:solidFill>
                  <a:schemeClr val="tx1"/>
                </a:solidFill>
              </a:rPr>
              <a:t> in SI, or </a:t>
            </a: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b="1" dirty="0">
                <a:solidFill>
                  <a:schemeClr val="tx1"/>
                </a:solidFill>
              </a:rPr>
              <a:t> = </a:t>
            </a:r>
            <a:r>
              <a:rPr lang="en-US" altLang="en-US" sz="2400" b="1" i="1" dirty="0">
                <a:solidFill>
                  <a:schemeClr val="tx1"/>
                </a:solidFill>
              </a:rPr>
              <a:t>H</a:t>
            </a:r>
            <a:r>
              <a:rPr lang="en-US" altLang="en-US" sz="2400" b="1" dirty="0">
                <a:solidFill>
                  <a:schemeClr val="tx1"/>
                </a:solidFill>
              </a:rPr>
              <a:t> + </a:t>
            </a:r>
            <a:r>
              <a:rPr lang="en-US" altLang="en-US" sz="2400" dirty="0">
                <a:solidFill>
                  <a:schemeClr val="tx1"/>
                </a:solidFill>
              </a:rPr>
              <a:t>4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in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cgs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and</a:t>
            </a:r>
            <a:endParaRPr lang="en-US" altLang="en-US" sz="2400" b="1" i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= </a:t>
            </a:r>
            <a:r>
              <a:rPr lang="en-US" altLang="en-US" sz="24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0</a:t>
            </a:r>
            <a:r>
              <a:rPr lang="en-US" altLang="en-US" sz="240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H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8914" y="2973016"/>
            <a:ext cx="7920880" cy="3528392"/>
          </a:xfrm>
          <a:prstGeom prst="roundRect">
            <a:avLst/>
          </a:prstGeom>
          <a:solidFill>
            <a:srgbClr val="FFDF9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dirty="0">
                <a:solidFill>
                  <a:schemeClr val="tx1"/>
                </a:solidFill>
              </a:rPr>
              <a:t> is sometimes considered as more fundamental. It depends on the rate of change of magnetic flux (often called flux density, lines of force cutting a particular area). Thus, sum of </a:t>
            </a: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and </a:t>
            </a:r>
            <a:r>
              <a:rPr lang="en-US" altLang="en-US" sz="2400" b="1" i="1" dirty="0">
                <a:solidFill>
                  <a:schemeClr val="tx1"/>
                </a:solidFill>
              </a:rPr>
              <a:t>H</a:t>
            </a:r>
            <a:r>
              <a:rPr lang="en-US" altLang="en-US" sz="2400" dirty="0">
                <a:solidFill>
                  <a:schemeClr val="tx1"/>
                </a:solidFill>
              </a:rPr>
              <a:t> is important namely inside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ferromagnets</a:t>
            </a:r>
            <a:r>
              <a:rPr lang="en-US" altLang="en-US" sz="2400" dirty="0">
                <a:solidFill>
                  <a:schemeClr val="tx1"/>
                </a:solidFill>
              </a:rPr>
              <a:t>. Outside a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magneti</a:t>
            </a:r>
            <a:r>
              <a:rPr lang="cs-CZ" altLang="en-US" sz="2400" dirty="0" smtClean="0">
                <a:solidFill>
                  <a:schemeClr val="tx1"/>
                </a:solidFill>
              </a:rPr>
              <a:t>zed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material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M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= 0, </a:t>
            </a: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dirty="0">
                <a:solidFill>
                  <a:schemeClr val="tx1"/>
                </a:solidFill>
              </a:rPr>
              <a:t> and </a:t>
            </a:r>
            <a:r>
              <a:rPr lang="en-US" altLang="en-US" sz="2400" b="1" i="1" dirty="0">
                <a:solidFill>
                  <a:schemeClr val="tx1"/>
                </a:solidFill>
              </a:rPr>
              <a:t>H</a:t>
            </a:r>
            <a:r>
              <a:rPr lang="en-US" altLang="en-US" sz="2400" dirty="0">
                <a:solidFill>
                  <a:schemeClr val="tx1"/>
                </a:solidFill>
              </a:rPr>
              <a:t> are parallel and </a:t>
            </a:r>
            <a:r>
              <a:rPr lang="cs-CZ" altLang="en-US" sz="2400" dirty="0" smtClean="0">
                <a:solidFill>
                  <a:schemeClr val="tx1"/>
                </a:solidFill>
              </a:rPr>
              <a:t/>
            </a:r>
            <a:br>
              <a:rPr lang="cs-CZ" altLang="en-US" sz="2400" dirty="0" smtClean="0">
                <a:solidFill>
                  <a:schemeClr val="tx1"/>
                </a:solidFill>
              </a:rPr>
            </a:br>
            <a:r>
              <a:rPr lang="en-US" altLang="en-US" sz="2400" i="1" dirty="0" smtClean="0">
                <a:solidFill>
                  <a:schemeClr val="tx1"/>
                </a:solidFill>
              </a:rPr>
              <a:t>B</a:t>
            </a:r>
            <a:r>
              <a:rPr lang="en-US" altLang="en-US" sz="2400" dirty="0" smtClean="0">
                <a:solidFill>
                  <a:schemeClr val="tx1"/>
                </a:solidFill>
              </a:rPr>
              <a:t>/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H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= μ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dirty="0">
                <a:solidFill>
                  <a:schemeClr val="tx1"/>
                </a:solidFill>
              </a:rPr>
              <a:t>, the permeability of vacuum (= 4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chemeClr val="tx1"/>
                </a:solidFill>
              </a:rPr>
              <a:t> 10-7 H/m; </a:t>
            </a:r>
            <a:r>
              <a:rPr lang="cs-CZ" altLang="en-US" sz="2400" dirty="0" smtClean="0">
                <a:solidFill>
                  <a:schemeClr val="tx1"/>
                </a:solidFill>
              </a:rPr>
              <a:t/>
            </a:r>
            <a:br>
              <a:rPr lang="cs-CZ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= </a:t>
            </a:r>
            <a:r>
              <a:rPr lang="en-US" altLang="en-US" sz="2400" dirty="0">
                <a:solidFill>
                  <a:schemeClr val="tx1"/>
                </a:solidFill>
              </a:rPr>
              <a:t>1 in </a:t>
            </a:r>
            <a:r>
              <a:rPr lang="en-US" altLang="en-US" sz="2400" dirty="0" err="1">
                <a:solidFill>
                  <a:schemeClr val="tx1"/>
                </a:solidFill>
              </a:rPr>
              <a:t>cgs</a:t>
            </a:r>
            <a:r>
              <a:rPr lang="en-US" altLang="en-US" sz="2400" dirty="0">
                <a:solidFill>
                  <a:schemeClr val="tx1"/>
                </a:solidFill>
              </a:rPr>
              <a:t>). Numerical values of </a:t>
            </a:r>
            <a:r>
              <a:rPr lang="en-US" altLang="en-US" sz="2400" i="1" dirty="0">
                <a:solidFill>
                  <a:schemeClr val="tx1"/>
                </a:solidFill>
              </a:rPr>
              <a:t>B</a:t>
            </a:r>
            <a:r>
              <a:rPr lang="en-US" altLang="en-US" sz="2400" dirty="0">
                <a:solidFill>
                  <a:schemeClr val="tx1"/>
                </a:solidFill>
              </a:rPr>
              <a:t> (in Tesla in SI and gauss in </a:t>
            </a:r>
            <a:r>
              <a:rPr lang="en-US" altLang="en-US" sz="2400" dirty="0" err="1">
                <a:solidFill>
                  <a:schemeClr val="tx1"/>
                </a:solidFill>
              </a:rPr>
              <a:t>cgs</a:t>
            </a:r>
            <a:r>
              <a:rPr lang="en-US" altLang="en-US" sz="2400" dirty="0">
                <a:solidFill>
                  <a:schemeClr val="tx1"/>
                </a:solidFill>
              </a:rPr>
              <a:t>) and </a:t>
            </a:r>
            <a:r>
              <a:rPr lang="en-US" altLang="en-US" sz="2400" i="1" dirty="0">
                <a:solidFill>
                  <a:schemeClr val="tx1"/>
                </a:solidFill>
              </a:rPr>
              <a:t>H</a:t>
            </a:r>
            <a:r>
              <a:rPr lang="en-US" altLang="en-US" sz="2400" dirty="0">
                <a:solidFill>
                  <a:schemeClr val="tx1"/>
                </a:solidFill>
              </a:rPr>
              <a:t> (in A/m in SI and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oersted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in </a:t>
            </a:r>
            <a:r>
              <a:rPr lang="en-US" altLang="en-US" sz="2400" dirty="0" err="1">
                <a:solidFill>
                  <a:schemeClr val="tx1"/>
                </a:solidFill>
              </a:rPr>
              <a:t>cgs</a:t>
            </a:r>
            <a:r>
              <a:rPr lang="en-US" altLang="en-US" sz="2400" dirty="0">
                <a:solidFill>
                  <a:schemeClr val="tx1"/>
                </a:solidFill>
              </a:rPr>
              <a:t>) are very different for the same field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alt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cs-CZ" altLang="en-US" sz="2400" b="1" dirty="0" smtClean="0">
                <a:solidFill>
                  <a:srgbClr val="FF0000"/>
                </a:solidFill>
              </a:rPr>
              <a:t>Magnetic susceptibility (</a:t>
            </a:r>
            <a:r>
              <a:rPr lang="cs-CZ" alt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cs-CZ" altLang="en-US" sz="2400" b="1" dirty="0" smtClean="0">
                <a:solidFill>
                  <a:srgbClr val="FF0000"/>
                </a:solidFill>
              </a:rPr>
              <a:t> or </a:t>
            </a:r>
            <a:r>
              <a:rPr lang="cs-CZ" alt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cs-CZ" altLang="en-US" sz="2400" b="1" dirty="0" smtClean="0">
                <a:solidFill>
                  <a:srgbClr val="FF0000"/>
                </a:solidFill>
              </a:rPr>
              <a:t>) represents …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914" y="1092736"/>
            <a:ext cx="7920879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b="1" dirty="0">
                <a:solidFill>
                  <a:schemeClr val="tx1"/>
                </a:solidFill>
              </a:rPr>
              <a:t> = </a:t>
            </a:r>
            <a:r>
              <a:rPr lang="en-US" altLang="en-US" sz="2400" dirty="0">
                <a:solidFill>
                  <a:schemeClr val="tx1"/>
                </a:solidFill>
              </a:rPr>
              <a:t>μ</a:t>
            </a:r>
            <a:r>
              <a:rPr lang="en-US" altLang="en-US" sz="2400" baseline="-25000" dirty="0">
                <a:solidFill>
                  <a:schemeClr val="tx1"/>
                </a:solidFill>
              </a:rPr>
              <a:t>0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i="1" dirty="0">
                <a:solidFill>
                  <a:schemeClr val="tx1"/>
                </a:solidFill>
              </a:rPr>
              <a:t>H</a:t>
            </a:r>
            <a:r>
              <a:rPr lang="en-US" altLang="en-US" sz="2400" b="1" dirty="0">
                <a:solidFill>
                  <a:schemeClr val="tx1"/>
                </a:solidFill>
              </a:rPr>
              <a:t> + </a:t>
            </a: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b="1" dirty="0">
                <a:solidFill>
                  <a:schemeClr val="tx1"/>
                </a:solidFill>
              </a:rPr>
              <a:t>)</a:t>
            </a:r>
            <a:r>
              <a:rPr lang="en-US" altLang="en-US" sz="2400" dirty="0">
                <a:solidFill>
                  <a:schemeClr val="tx1"/>
                </a:solidFill>
              </a:rPr>
              <a:t> in SI, or </a:t>
            </a: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b="1" dirty="0">
                <a:solidFill>
                  <a:schemeClr val="tx1"/>
                </a:solidFill>
              </a:rPr>
              <a:t> = </a:t>
            </a:r>
            <a:r>
              <a:rPr lang="en-US" altLang="en-US" sz="2400" b="1" i="1" dirty="0">
                <a:solidFill>
                  <a:schemeClr val="tx1"/>
                </a:solidFill>
              </a:rPr>
              <a:t>H</a:t>
            </a:r>
            <a:r>
              <a:rPr lang="en-US" altLang="en-US" sz="2400" b="1" dirty="0">
                <a:solidFill>
                  <a:schemeClr val="tx1"/>
                </a:solidFill>
              </a:rPr>
              <a:t> + </a:t>
            </a:r>
            <a:r>
              <a:rPr lang="en-US" altLang="en-US" sz="2400" dirty="0">
                <a:solidFill>
                  <a:schemeClr val="tx1"/>
                </a:solidFill>
              </a:rPr>
              <a:t>4</a:t>
            </a:r>
            <a:r>
              <a:rPr lang="en-US" altLang="en-US" sz="24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in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cgs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and</a:t>
            </a:r>
            <a:endParaRPr lang="en-US" altLang="en-US" sz="2400" b="1" i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 = </a:t>
            </a:r>
            <a:r>
              <a:rPr lang="en-US" altLang="en-US" sz="24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0</a:t>
            </a:r>
            <a:r>
              <a:rPr lang="en-US" altLang="en-US" sz="240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H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88914" y="1666245"/>
            <a:ext cx="7920880" cy="3528392"/>
          </a:xfrm>
          <a:prstGeom prst="roundRect">
            <a:avLst/>
          </a:prstGeom>
          <a:solidFill>
            <a:srgbClr val="FFDF9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cs-CZ" altLang="en-US" sz="2400" b="1" dirty="0" smtClean="0">
                <a:solidFill>
                  <a:srgbClr val="FF0000"/>
                </a:solidFill>
              </a:rPr>
              <a:t>Magnetic susceptibility is used to classify substances with respect to their behavior in magnetic field.</a:t>
            </a:r>
          </a:p>
          <a:p>
            <a:pPr>
              <a:lnSpc>
                <a:spcPct val="80000"/>
              </a:lnSpc>
            </a:pPr>
            <a:endParaRPr lang="cs-CZ" altLang="en-US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00"/>
                </a:solidFill>
              </a:rPr>
              <a:t>Diamagnetism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00"/>
                </a:solidFill>
              </a:rPr>
              <a:t>Paramagnetism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00"/>
                </a:solidFill>
              </a:rPr>
              <a:t>Ferromagnetism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cs-CZ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Meaning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8914" y="1645149"/>
            <a:ext cx="7920880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cs-CZ" altLang="en-US" sz="2400" b="1" u="sng" dirty="0" smtClean="0">
                <a:solidFill>
                  <a:srgbClr val="FF0000"/>
                </a:solidFill>
              </a:rPr>
              <a:t>Diamagnetism: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Moving </a:t>
            </a:r>
            <a:r>
              <a:rPr lang="en-US" altLang="en-US" sz="2400" dirty="0">
                <a:solidFill>
                  <a:schemeClr val="tx1"/>
                </a:solidFill>
              </a:rPr>
              <a:t>charge – electron – experiences in a magnetic field </a:t>
            </a: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dirty="0">
                <a:solidFill>
                  <a:schemeClr val="tx1"/>
                </a:solidFill>
              </a:rPr>
              <a:t> Lorentz force </a:t>
            </a:r>
            <a:r>
              <a:rPr lang="en-US" altLang="en-US" sz="2400" dirty="0" err="1">
                <a:solidFill>
                  <a:schemeClr val="tx1"/>
                </a:solidFill>
              </a:rPr>
              <a:t>e</a:t>
            </a:r>
            <a:r>
              <a:rPr lang="en-US" altLang="en-US" sz="2400" b="1" i="1" dirty="0" err="1">
                <a:solidFill>
                  <a:schemeClr val="tx1"/>
                </a:solidFill>
              </a:rPr>
              <a:t>v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dirty="0">
                <a:solidFill>
                  <a:schemeClr val="tx1"/>
                </a:solidFill>
              </a:rPr>
              <a:t>. As a result, due to gyroscopic effect the orbit axis makes precession about </a:t>
            </a:r>
            <a:r>
              <a:rPr lang="en-US" altLang="en-US" sz="2400" b="1" i="1" dirty="0">
                <a:solidFill>
                  <a:schemeClr val="tx1"/>
                </a:solidFill>
              </a:rPr>
              <a:t>B</a:t>
            </a:r>
            <a:r>
              <a:rPr lang="en-US" altLang="en-US" sz="2400" dirty="0">
                <a:solidFill>
                  <a:schemeClr val="tx1"/>
                </a:solidFill>
              </a:rPr>
              <a:t> – </a:t>
            </a:r>
            <a:r>
              <a:rPr lang="en-US" altLang="en-US" sz="2400" dirty="0" err="1">
                <a:solidFill>
                  <a:schemeClr val="tx1"/>
                </a:solidFill>
              </a:rPr>
              <a:t>Larmor</a:t>
            </a:r>
            <a:r>
              <a:rPr lang="en-US" altLang="en-US" sz="2400" dirty="0">
                <a:solidFill>
                  <a:schemeClr val="tx1"/>
                </a:solidFill>
              </a:rPr>
              <a:t> precession, which represents additional motion of the electric charge, producing a negative induced magnetic moment.</a:t>
            </a:r>
          </a:p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chemeClr val="tx1"/>
                </a:solidFill>
              </a:rPr>
              <a:t>Magnetic susceptibility: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i="1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GB" altLang="en-US" sz="2400" i="1" baseline="-25000" dirty="0">
                <a:solidFill>
                  <a:schemeClr val="tx1"/>
                </a:solidFill>
              </a:rPr>
              <a:t>d</a:t>
            </a:r>
            <a:r>
              <a:rPr lang="en-GB" altLang="en-US" sz="2400" dirty="0">
                <a:solidFill>
                  <a:schemeClr val="tx1"/>
                </a:solidFill>
              </a:rPr>
              <a:t> = </a:t>
            </a:r>
            <a:r>
              <a:rPr lang="en-GB" altLang="en-US" sz="2400" i="1" dirty="0">
                <a:solidFill>
                  <a:schemeClr val="tx1"/>
                </a:solidFill>
              </a:rPr>
              <a:t>M</a:t>
            </a:r>
            <a:r>
              <a:rPr lang="en-GB" altLang="en-US" sz="2400" dirty="0">
                <a:solidFill>
                  <a:schemeClr val="tx1"/>
                </a:solidFill>
              </a:rPr>
              <a:t>/</a:t>
            </a:r>
            <a:r>
              <a:rPr lang="en-GB" altLang="en-US" sz="2400" i="1" dirty="0">
                <a:solidFill>
                  <a:schemeClr val="tx1"/>
                </a:solidFill>
              </a:rPr>
              <a:t>H = </a:t>
            </a:r>
            <a:r>
              <a:rPr lang="en-GB" altLang="en-US" sz="2400" dirty="0">
                <a:solidFill>
                  <a:schemeClr val="tx1"/>
                </a:solidFill>
              </a:rPr>
              <a:t>(</a:t>
            </a:r>
            <a:r>
              <a:rPr lang="en-GB" altLang="en-US" sz="2400" i="1" dirty="0" err="1">
                <a:solidFill>
                  <a:schemeClr val="tx1"/>
                </a:solidFill>
              </a:rPr>
              <a:t>n</a:t>
            </a:r>
            <a:r>
              <a:rPr lang="en-GB" altLang="en-US" sz="2400" i="1" dirty="0" err="1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i="1" baseline="-25000" dirty="0" err="1">
                <a:solidFill>
                  <a:schemeClr val="tx1"/>
                </a:solidFill>
              </a:rPr>
              <a:t>d</a:t>
            </a:r>
            <a:r>
              <a:rPr lang="en-GB" altLang="en-US" sz="2400" dirty="0">
                <a:solidFill>
                  <a:schemeClr val="tx1"/>
                </a:solidFill>
              </a:rPr>
              <a:t>)/(</a:t>
            </a:r>
            <a:r>
              <a:rPr lang="en-GB" altLang="en-US" sz="2400" i="1" dirty="0">
                <a:solidFill>
                  <a:schemeClr val="tx1"/>
                </a:solidFill>
              </a:rPr>
              <a:t>B</a:t>
            </a:r>
            <a:r>
              <a:rPr lang="en-GB" altLang="en-US" sz="2400" dirty="0">
                <a:solidFill>
                  <a:schemeClr val="tx1"/>
                </a:solidFill>
              </a:rPr>
              <a:t>/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dirty="0">
                <a:solidFill>
                  <a:schemeClr val="tx1"/>
                </a:solidFill>
              </a:rPr>
              <a:t>) = -(</a:t>
            </a:r>
            <a:r>
              <a:rPr lang="en-GB" altLang="en-US" sz="240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0</a:t>
            </a:r>
            <a:r>
              <a:rPr lang="en-GB" altLang="en-US" sz="2400" i="1" dirty="0">
                <a:solidFill>
                  <a:schemeClr val="tx1"/>
                </a:solidFill>
              </a:rPr>
              <a:t>nZ</a:t>
            </a:r>
            <a:r>
              <a:rPr lang="en-GB" altLang="en-US" sz="2400" dirty="0">
                <a:solidFill>
                  <a:schemeClr val="tx1"/>
                </a:solidFill>
              </a:rPr>
              <a:t>e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i="1" dirty="0">
                <a:solidFill>
                  <a:schemeClr val="tx1"/>
                </a:solidFill>
              </a:rPr>
              <a:t>r</a:t>
            </a:r>
            <a:r>
              <a:rPr lang="en-GB" altLang="en-US" sz="2400" baseline="30000" dirty="0">
                <a:solidFill>
                  <a:schemeClr val="tx1"/>
                </a:solidFill>
              </a:rPr>
              <a:t>2</a:t>
            </a:r>
            <a:r>
              <a:rPr lang="en-GB" altLang="en-US" sz="2400" dirty="0">
                <a:solidFill>
                  <a:schemeClr val="tx1"/>
                </a:solidFill>
              </a:rPr>
              <a:t>)/(6</a:t>
            </a:r>
            <a:r>
              <a:rPr lang="en-GB" altLang="en-US" sz="2400" i="1" dirty="0">
                <a:solidFill>
                  <a:schemeClr val="tx1"/>
                </a:solidFill>
              </a:rPr>
              <a:t>m</a:t>
            </a:r>
            <a:r>
              <a:rPr lang="en-GB" altLang="en-US" sz="2400" baseline="-25000" dirty="0">
                <a:solidFill>
                  <a:schemeClr val="tx1"/>
                </a:solidFill>
              </a:rPr>
              <a:t>e</a:t>
            </a:r>
            <a:r>
              <a:rPr lang="en-GB" altLang="en-US" sz="2400" dirty="0">
                <a:solidFill>
                  <a:schemeClr val="tx1"/>
                </a:solidFill>
              </a:rPr>
              <a:t>)</a:t>
            </a:r>
            <a:endParaRPr lang="cs-CZ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i="1" dirty="0">
                <a:solidFill>
                  <a:schemeClr val="tx1"/>
                </a:solidFill>
              </a:rPr>
              <a:t>n</a:t>
            </a:r>
            <a:r>
              <a:rPr lang="en-US" altLang="en-US" sz="2400" dirty="0">
                <a:solidFill>
                  <a:schemeClr val="tx1"/>
                </a:solidFill>
              </a:rPr>
              <a:t> is the number of atoms, </a:t>
            </a:r>
            <a:r>
              <a:rPr lang="en-US" altLang="en-US" sz="2400" i="1" dirty="0">
                <a:solidFill>
                  <a:schemeClr val="tx1"/>
                </a:solidFill>
              </a:rPr>
              <a:t>Z</a:t>
            </a:r>
            <a:r>
              <a:rPr lang="en-US" altLang="en-US" sz="2400" dirty="0">
                <a:solidFill>
                  <a:schemeClr val="tx1"/>
                </a:solidFill>
              </a:rPr>
              <a:t> number of electrons, and </a:t>
            </a:r>
            <a:r>
              <a:rPr lang="en-US" altLang="en-US" sz="2400" i="1" dirty="0">
                <a:solidFill>
                  <a:schemeClr val="tx1"/>
                </a:solidFill>
              </a:rPr>
              <a:t>r</a:t>
            </a:r>
            <a:r>
              <a:rPr lang="en-US" altLang="en-US" sz="2400" dirty="0">
                <a:solidFill>
                  <a:schemeClr val="tx1"/>
                </a:solidFill>
              </a:rPr>
              <a:t> is the average orbit radius. This is classical </a:t>
            </a:r>
            <a:r>
              <a:rPr lang="en-US" altLang="en-US" sz="2400" dirty="0" err="1">
                <a:solidFill>
                  <a:schemeClr val="tx1"/>
                </a:solidFill>
              </a:rPr>
              <a:t>Langevin</a:t>
            </a:r>
            <a:r>
              <a:rPr lang="en-US" altLang="en-US" sz="2400" dirty="0">
                <a:solidFill>
                  <a:schemeClr val="tx1"/>
                </a:solidFill>
              </a:rPr>
              <a:t> definition of diamagnetism</a:t>
            </a:r>
            <a:r>
              <a:rPr lang="cs-CZ" altLang="en-US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Most non-iron bearing minerals, such as quartz, calcite, feldspars, as well as water, are purely diamagnetic</a:t>
            </a:r>
            <a:r>
              <a:rPr lang="cs-CZ" altLang="en-US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altLang="en-US" sz="2400" b="1" dirty="0">
                <a:solidFill>
                  <a:srgbClr val="FF0000"/>
                </a:solidFill>
              </a:rPr>
              <a:t>Small, negative and temperature independent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property is proper of all materials.</a:t>
            </a:r>
          </a:p>
        </p:txBody>
      </p:sp>
    </p:spTree>
    <p:extLst>
      <p:ext uri="{BB962C8B-B14F-4D97-AF65-F5344CB8AC3E}">
        <p14:creationId xmlns:p14="http://schemas.microsoft.com/office/powerpoint/2010/main" val="34278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659A21FAE9C4793978530E11BCB09" ma:contentTypeVersion="8" ma:contentTypeDescription="Create a new document." ma:contentTypeScope="" ma:versionID="a1b1697f1145bdf3a39de0578a603d1c">
  <xsd:schema xmlns:xsd="http://www.w3.org/2001/XMLSchema" xmlns:xs="http://www.w3.org/2001/XMLSchema" xmlns:p="http://schemas.microsoft.com/office/2006/metadata/properties" xmlns:ns3="e5cfc0e6-8323-4fe8-bd59-658192b9ba75" targetNamespace="http://schemas.microsoft.com/office/2006/metadata/properties" ma:root="true" ma:fieldsID="eeaa332bb1b97087093819dec1ae599d" ns3:_="">
    <xsd:import namespace="e5cfc0e6-8323-4fe8-bd59-658192b9ba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c0e6-8323-4fe8-bd59-658192b9b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CE9215-910E-42A4-9F11-E2BFE4FE5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fc0e6-8323-4fe8-bd59-658192b9b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30DAB-E661-46FF-B0F1-CA04B522596E}">
  <ds:schemaRefs>
    <ds:schemaRef ds:uri="http://purl.org/dc/terms/"/>
    <ds:schemaRef ds:uri="http://purl.org/dc/dcmitype/"/>
    <ds:schemaRef ds:uri="http://schemas.microsoft.com/office/2006/documentManagement/types"/>
    <ds:schemaRef ds:uri="e5cfc0e6-8323-4fe8-bd59-658192b9ba75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A9C604-F09D-4390-932F-1CB3B4FA5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857</Words>
  <Application>Microsoft Office PowerPoint</Application>
  <PresentationFormat>Widescreen</PresentationFormat>
  <Paragraphs>143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Century Gothic</vt:lpstr>
      <vt:lpstr>Comic Sans MS</vt:lpstr>
      <vt:lpstr>Corbel</vt:lpstr>
      <vt:lpstr>Open Sans</vt:lpstr>
      <vt:lpstr>Symbol</vt:lpstr>
      <vt:lpstr>Tahoma</vt:lpstr>
      <vt:lpstr>Wingdings</vt:lpstr>
      <vt:lpstr>Office Theme</vt:lpstr>
      <vt:lpstr>Plot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Cuenca-Garcia</dc:creator>
  <cp:lastModifiedBy>grison</cp:lastModifiedBy>
  <cp:revision>162</cp:revision>
  <dcterms:created xsi:type="dcterms:W3CDTF">2019-02-23T11:14:39Z</dcterms:created>
  <dcterms:modified xsi:type="dcterms:W3CDTF">2020-02-07T07:54:16Z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0x010100B3B659A21FAE9C4793978530E11BCB09</vt:lpwstr>
  </property>
</Properties>
</file>