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04" r:id="rId5"/>
    <p:sldId id="294" r:id="rId6"/>
    <p:sldId id="306" r:id="rId7"/>
    <p:sldId id="305" r:id="rId8"/>
    <p:sldId id="317" r:id="rId9"/>
    <p:sldId id="318" r:id="rId10"/>
    <p:sldId id="307" r:id="rId11"/>
    <p:sldId id="308" r:id="rId12"/>
    <p:sldId id="309" r:id="rId13"/>
    <p:sldId id="310" r:id="rId14"/>
    <p:sldId id="311" r:id="rId15"/>
    <p:sldId id="313" r:id="rId16"/>
    <p:sldId id="323" r:id="rId17"/>
    <p:sldId id="320" r:id="rId18"/>
    <p:sldId id="321" r:id="rId19"/>
    <p:sldId id="324" r:id="rId20"/>
    <p:sldId id="315" r:id="rId21"/>
    <p:sldId id="316" r:id="rId22"/>
    <p:sldId id="319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756" userDrawn="1">
          <p15:clr>
            <a:srgbClr val="A4A3A4"/>
          </p15:clr>
        </p15:guide>
        <p15:guide id="3" pos="143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189" userDrawn="1">
          <p15:clr>
            <a:srgbClr val="A4A3A4"/>
          </p15:clr>
        </p15:guide>
        <p15:guide id="6" orient="horz" pos="2251" userDrawn="1">
          <p15:clr>
            <a:srgbClr val="A4A3A4"/>
          </p15:clr>
        </p15:guide>
        <p15:guide id="7" orient="horz" pos="1638" userDrawn="1">
          <p15:clr>
            <a:srgbClr val="A4A3A4"/>
          </p15:clr>
        </p15:guide>
        <p15:guide id="8" orient="horz" pos="2296" userDrawn="1">
          <p15:clr>
            <a:srgbClr val="A4A3A4"/>
          </p15:clr>
        </p15:guide>
        <p15:guide id="9" pos="1527" userDrawn="1">
          <p15:clr>
            <a:srgbClr val="A4A3A4"/>
          </p15:clr>
        </p15:guide>
        <p15:guide id="10" pos="846" userDrawn="1">
          <p15:clr>
            <a:srgbClr val="A4A3A4"/>
          </p15:clr>
        </p15:guide>
        <p15:guide id="11" orient="horz" pos="2886" userDrawn="1">
          <p15:clr>
            <a:srgbClr val="A4A3A4"/>
          </p15:clr>
        </p15:guide>
        <p15:guide id="12" orient="horz" pos="2931" userDrawn="1">
          <p15:clr>
            <a:srgbClr val="A4A3A4"/>
          </p15:clr>
        </p15:guide>
        <p15:guide id="13" orient="horz" pos="4247" userDrawn="1">
          <p15:clr>
            <a:srgbClr val="A4A3A4"/>
          </p15:clr>
        </p15:guide>
        <p15:guide id="14" orient="horz" pos="4201" userDrawn="1">
          <p15:clr>
            <a:srgbClr val="A4A3A4"/>
          </p15:clr>
        </p15:guide>
        <p15:guide id="15" orient="horz" pos="3589" userDrawn="1">
          <p15:clr>
            <a:srgbClr val="A4A3A4"/>
          </p15:clr>
        </p15:guide>
        <p15:guide id="16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9F"/>
    <a:srgbClr val="000000"/>
    <a:srgbClr val="CC0000"/>
    <a:srgbClr val="9999FF"/>
    <a:srgbClr val="9966FF"/>
    <a:srgbClr val="FFFFFF"/>
    <a:srgbClr val="CC9900"/>
    <a:srgbClr val="080808"/>
    <a:srgbClr val="0066CC"/>
    <a:srgbClr val="64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74" autoAdjust="0"/>
  </p:normalViewPr>
  <p:slideViewPr>
    <p:cSldViewPr snapToGrid="0">
      <p:cViewPr varScale="1">
        <p:scale>
          <a:sx n="73" d="100"/>
          <a:sy n="73" d="100"/>
        </p:scale>
        <p:origin x="106" y="346"/>
      </p:cViewPr>
      <p:guideLst>
        <p:guide orient="horz" pos="1593"/>
        <p:guide pos="756"/>
        <p:guide pos="1436"/>
        <p:guide orient="horz" pos="1003"/>
        <p:guide pos="189"/>
        <p:guide orient="horz" pos="2251"/>
        <p:guide orient="horz" pos="1638"/>
        <p:guide orient="horz" pos="2296"/>
        <p:guide pos="1527"/>
        <p:guide pos="846"/>
        <p:guide orient="horz" pos="2886"/>
        <p:guide orient="horz" pos="2931"/>
        <p:guide orient="horz" pos="4247"/>
        <p:guide orient="horz" pos="4201"/>
        <p:guide orient="horz" pos="3589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gridSpacing cx="378000" cy="378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A28FD-067F-42D8-9F58-79E23461AB6B}" type="datetimeFigureOut">
              <a:rPr lang="nb-NO" smtClean="0"/>
              <a:t>28.09.2019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6249F-37E3-4BE7-8FA5-6574C1D71D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71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249F-37E3-4BE7-8FA5-6574C1D71D8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122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890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3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080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00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928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022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67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217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458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64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8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936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51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848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281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813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49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28.09.2019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97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28.09.2019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65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28.09.2019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199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28.09.2019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960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28.09.2019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55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28.09.2019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802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28.09.2019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47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28.09.2019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22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28.09.2019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416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28.09.2019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96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28.09.2019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92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t>28.09.2019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53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95C74-8DAE-4F58-BC87-C88F2453D6B2}" type="datetimeFigureOut">
              <a:rPr lang="nb-NO" smtClean="0"/>
              <a:t>28.09.2019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C44E-E3F1-47C8-AD1C-A15418066A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42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135180" y="723575"/>
            <a:ext cx="12327181" cy="1451083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4" y="172311"/>
            <a:ext cx="3454790" cy="19301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86899" y="4070337"/>
            <a:ext cx="6916880" cy="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</a:t>
            </a:r>
            <a:r>
              <a:rPr lang="en-GB" sz="2400" dirty="0" smtClean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 </a:t>
            </a:r>
            <a:r>
              <a:rPr lang="en-GB" sz="2400" dirty="0" smtClean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Roman PAŠTEKA</a:t>
            </a:r>
          </a:p>
          <a:p>
            <a:endParaRPr lang="en-GB" sz="400" dirty="0" smtClean="0">
              <a:solidFill>
                <a:srgbClr val="FFDF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400" dirty="0" smtClean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</a:t>
            </a:r>
            <a:r>
              <a:rPr lang="en-GB" sz="2000" dirty="0" smtClean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Comenius University, Bratislava, Slovakia</a:t>
            </a:r>
            <a:endParaRPr lang="en-GB" sz="2000" dirty="0">
              <a:solidFill>
                <a:srgbClr val="FFDF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1120" y="2339832"/>
            <a:ext cx="10293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TRANSFORMATIONS OF ARCHAEOMAGNETIC MAPS BY MEANS OF HIGHER DERIVATIVES EVALUATION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35180" y="723575"/>
            <a:ext cx="12327181" cy="1451083"/>
          </a:xfrm>
          <a:prstGeom prst="rect">
            <a:avLst/>
          </a:prstGeom>
          <a:solidFill>
            <a:schemeClr val="bg1">
              <a:lumMod val="95000"/>
              <a:alpha val="72157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4" y="172311"/>
            <a:ext cx="3454790" cy="19301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37957" y="1708889"/>
            <a:ext cx="444477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Century Gothic" panose="020B0502020202020204" pitchFamily="34" charset="0"/>
              </a:rPr>
              <a:t>(Prague, 30/Sep - 01/Oct 2019)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99901" y="5805171"/>
            <a:ext cx="622269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Topic 1 (Developing a common </a:t>
            </a:r>
            <a:r>
              <a:rPr lang="en-GB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ground)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60803" y="763531"/>
            <a:ext cx="550495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Workshop 1</a:t>
            </a:r>
          </a:p>
        </p:txBody>
      </p:sp>
    </p:spTree>
    <p:extLst>
      <p:ext uri="{BB962C8B-B14F-4D97-AF65-F5344CB8AC3E}">
        <p14:creationId xmlns:p14="http://schemas.microsoft.com/office/powerpoint/2010/main" val="18937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600610" y="649076"/>
            <a:ext cx="4585740" cy="1548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1033"/>
          <p:cNvSpPr>
            <a:spLocks noChangeArrowheads="1"/>
          </p:cNvSpPr>
          <p:nvPr/>
        </p:nvSpPr>
        <p:spPr bwMode="auto">
          <a:xfrm>
            <a:off x="1600610" y="2324987"/>
            <a:ext cx="51847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C-norm function analysis</a:t>
            </a:r>
          </a:p>
          <a:p>
            <a:pPr>
              <a:spcBef>
                <a:spcPct val="20000"/>
              </a:spcBef>
            </a:pPr>
            <a:r>
              <a:rPr lang="en-GB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(example for x-derivative of 1D gravitational acceleration field – a </a:t>
            </a:r>
            <a:r>
              <a:rPr lang="en-GB" altLang="en-US" sz="1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</a:t>
            </a:r>
            <a:r>
              <a:rPr lang="en-GB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cylinder effect)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13" y="3302630"/>
            <a:ext cx="4703216" cy="336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10" y="-19050"/>
            <a:ext cx="38481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612359"/>
              </p:ext>
            </p:extLst>
          </p:nvPr>
        </p:nvGraphicFramePr>
        <p:xfrm>
          <a:off x="1661455" y="725659"/>
          <a:ext cx="446405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Plot Document" r:id="rId6" imgW="5599800" imgH="1831680" progId="Grapher.Document">
                  <p:embed/>
                </p:oleObj>
              </mc:Choice>
              <mc:Fallback>
                <p:oleObj name="Plot Document" r:id="rId6" imgW="5599800" imgH="1831680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455" y="725659"/>
                        <a:ext cx="446405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24"/>
          <p:cNvSpPr>
            <a:spLocks noChangeShapeType="1"/>
          </p:cNvSpPr>
          <p:nvPr/>
        </p:nvSpPr>
        <p:spPr bwMode="auto">
          <a:xfrm flipH="1" flipV="1">
            <a:off x="2354098" y="5246523"/>
            <a:ext cx="1081088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sk-SK">
              <a:ln>
                <a:solidFill>
                  <a:srgbClr val="000099"/>
                </a:solidFill>
              </a:ln>
            </a:endParaRPr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 flipV="1">
            <a:off x="4443248" y="5246523"/>
            <a:ext cx="1143000" cy="7938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2850082" y="4194269"/>
            <a:ext cx="223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optimum </a:t>
            </a:r>
            <a:r>
              <a:rPr lang="sk-SK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GB" altLang="en-US" sz="1800" dirty="0">
              <a:solidFill>
                <a:srgbClr val="FF0000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2209636" y="5317961"/>
            <a:ext cx="22336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under-regularized</a:t>
            </a:r>
          </a:p>
          <a:p>
            <a:r>
              <a:rPr lang="en-GB" altLang="en-US" sz="1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GB" altLang="en-US" sz="1600" b="1">
              <a:solidFill>
                <a:srgbClr val="003399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4225761" y="5317961"/>
            <a:ext cx="22336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en-US" sz="1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GB" altLang="en-US" sz="1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-regularized</a:t>
            </a:r>
          </a:p>
          <a:p>
            <a:r>
              <a:rPr lang="en-GB" altLang="en-US" sz="1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GB" altLang="en-US" sz="1600" b="1">
              <a:solidFill>
                <a:srgbClr val="003399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19" name="BlokTextu 14"/>
          <p:cNvSpPr txBox="1">
            <a:spLocks noChangeArrowheads="1"/>
          </p:cNvSpPr>
          <p:nvPr/>
        </p:nvSpPr>
        <p:spPr bwMode="auto">
          <a:xfrm>
            <a:off x="4625796" y="713753"/>
            <a:ext cx="1476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original </a:t>
            </a:r>
            <a:r>
              <a:rPr lang="en-GB" alt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en-GB" alt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lokTextu 14"/>
          <p:cNvSpPr txBox="1">
            <a:spLocks noChangeArrowheads="1"/>
          </p:cNvSpPr>
          <p:nvPr/>
        </p:nvSpPr>
        <p:spPr bwMode="auto">
          <a:xfrm>
            <a:off x="5234835" y="3069545"/>
            <a:ext cx="1476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C-norm</a:t>
            </a:r>
            <a:endParaRPr lang="en-GB" alt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lokTextu 14"/>
          <p:cNvSpPr txBox="1">
            <a:spLocks noChangeArrowheads="1"/>
          </p:cNvSpPr>
          <p:nvPr/>
        </p:nvSpPr>
        <p:spPr bwMode="auto">
          <a:xfrm>
            <a:off x="8888425" y="2622065"/>
            <a:ext cx="1476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altLang="sk-SK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lokTextu 3"/>
          <p:cNvSpPr txBox="1">
            <a:spLocks noChangeArrowheads="1"/>
          </p:cNvSpPr>
          <p:nvPr/>
        </p:nvSpPr>
        <p:spPr bwMode="auto">
          <a:xfrm>
            <a:off x="204180" y="86353"/>
            <a:ext cx="54668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 model study: </a:t>
            </a:r>
            <a:r>
              <a:rPr lang="sk-SK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cylinder, </a:t>
            </a:r>
            <a:r>
              <a:rPr lang="en-GB" altLang="sk-SK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gravimetry</a:t>
            </a:r>
            <a:endParaRPr lang="en-US" altLang="sk-S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81" y="3799874"/>
            <a:ext cx="410527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79" y="3799874"/>
            <a:ext cx="414020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79" y="559786"/>
            <a:ext cx="4065417" cy="27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33"/>
          <p:cNvSpPr>
            <a:spLocks noChangeArrowheads="1"/>
          </p:cNvSpPr>
          <p:nvPr/>
        </p:nvSpPr>
        <p:spPr bwMode="auto">
          <a:xfrm>
            <a:off x="6170504" y="199424"/>
            <a:ext cx="2520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 – original field</a:t>
            </a:r>
          </a:p>
        </p:txBody>
      </p:sp>
      <p:sp>
        <p:nvSpPr>
          <p:cNvPr id="11" name="Rectangle 1033"/>
          <p:cNvSpPr>
            <a:spLocks noChangeArrowheads="1"/>
          </p:cNvSpPr>
          <p:nvPr/>
        </p:nvSpPr>
        <p:spPr bwMode="auto">
          <a:xfrm>
            <a:off x="2436048" y="3464912"/>
            <a:ext cx="419828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altLang="en-U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-derivative (</a:t>
            </a:r>
            <a:r>
              <a:rPr lang="en-GB" altLang="en-US" sz="19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GB" altLang="en-U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regularization)</a:t>
            </a:r>
            <a:endParaRPr lang="en-GB" alt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36330" y="631224"/>
            <a:ext cx="5528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derivatives evaluation</a:t>
            </a:r>
          </a:p>
          <a:p>
            <a:r>
              <a:rPr lang="en-GB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(Tikhonov regularization)</a:t>
            </a:r>
          </a:p>
          <a:p>
            <a:r>
              <a:rPr lang="en-GB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- example</a:t>
            </a:r>
            <a:endParaRPr lang="sk-SK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033"/>
          <p:cNvSpPr>
            <a:spLocks noChangeArrowheads="1"/>
          </p:cNvSpPr>
          <p:nvPr/>
        </p:nvSpPr>
        <p:spPr bwMode="auto">
          <a:xfrm>
            <a:off x="7595751" y="3464912"/>
            <a:ext cx="419828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altLang="en-U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-derivative (</a:t>
            </a:r>
            <a:r>
              <a:rPr lang="en-GB" altLang="en-US" sz="19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altLang="en-U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regularization)</a:t>
            </a:r>
            <a:endParaRPr lang="en-GB" alt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2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Examples					</a:t>
            </a:r>
            <a:r>
              <a:rPr lang="en-GB" sz="3600" i="0" dirty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 </a:t>
            </a:r>
            <a:r>
              <a:rPr lang="en-GB" sz="1400" b="1" i="0" dirty="0" err="1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Archaeomagnetic</a:t>
            </a:r>
            <a:r>
              <a:rPr lang="en-GB" sz="1400" b="1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400" b="1" i="0" dirty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Maps and Higher Derivatives</a:t>
            </a:r>
            <a:endParaRPr lang="nb-NO" sz="14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7" name="Rectangle 1033"/>
          <p:cNvSpPr>
            <a:spLocks noChangeArrowheads="1"/>
          </p:cNvSpPr>
          <p:nvPr/>
        </p:nvSpPr>
        <p:spPr bwMode="auto">
          <a:xfrm>
            <a:off x="896040" y="1153784"/>
            <a:ext cx="3887788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sk-SK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case-study – </a:t>
            </a:r>
            <a:r>
              <a:rPr lang="en-GB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Milovice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sk-SK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(Czech Republic),</a:t>
            </a:r>
            <a:endParaRPr lang="sk-SK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sk-SK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Lengyel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cult</a:t>
            </a:r>
            <a:r>
              <a:rPr lang="sk-SK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ure</a:t>
            </a:r>
            <a:endParaRPr lang="sk-SK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sk-SK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roundel structure,</a:t>
            </a:r>
            <a:endParaRPr lang="sk-SK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sk-SK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magnetic </a:t>
            </a:r>
            <a:r>
              <a:rPr lang="en-GB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gradiometry</a:t>
            </a:r>
            <a:endParaRPr lang="sk-SK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sk-SK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 (data from Peter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Milo, Brno University)</a:t>
            </a:r>
            <a:endParaRPr lang="sk-SK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sk-SK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sk-SK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(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fluxgate magnetometer</a:t>
            </a:r>
            <a:endParaRPr lang="sk-SK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sk-SK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Ferex</a:t>
            </a:r>
            <a:r>
              <a:rPr lang="sk-SK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4.032 DLG </a:t>
            </a:r>
            <a:endParaRPr lang="sk-SK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sk-SK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Foerster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with four </a:t>
            </a:r>
            <a:endParaRPr lang="sk-SK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sk-SK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sensors</a:t>
            </a:r>
            <a:r>
              <a:rPr lang="sk-SK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sk-SK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distance: 0.5 m,</a:t>
            </a:r>
            <a:endParaRPr lang="sk-SK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sk-SK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sampling interval: 0.25 m).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ok 8" descr="Pasteka et al_Fig 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27" y="1153784"/>
            <a:ext cx="4969773" cy="570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42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Examples					</a:t>
            </a:r>
            <a:r>
              <a:rPr lang="en-GB" sz="3600" i="0" dirty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 </a:t>
            </a:r>
            <a:r>
              <a:rPr lang="en-GB" sz="1400" b="1" i="0" dirty="0" err="1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Archaeomagnetic</a:t>
            </a:r>
            <a:r>
              <a:rPr lang="en-GB" sz="1400" b="1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400" b="1" i="0" dirty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Maps and Higher Derivatives</a:t>
            </a:r>
            <a:endParaRPr lang="nb-NO" sz="14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7" name="Rectangle 1033"/>
          <p:cNvSpPr>
            <a:spLocks noChangeArrowheads="1"/>
          </p:cNvSpPr>
          <p:nvPr/>
        </p:nvSpPr>
        <p:spPr bwMode="auto">
          <a:xfrm>
            <a:off x="896040" y="1153784"/>
            <a:ext cx="3887788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sk-SK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case-study – </a:t>
            </a:r>
            <a:r>
              <a:rPr lang="en-GB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Milovice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sk-SK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(Czech Republic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</a:t>
            </a:r>
            <a:endParaRPr lang="sk-SK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65" y="2049517"/>
            <a:ext cx="11824237" cy="3805289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5360189" y="1280076"/>
            <a:ext cx="1471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detail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62213" y="5921399"/>
            <a:ext cx="5425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</a:t>
            </a:r>
            <a:r>
              <a:rPr lang="en-GB" sz="3600" dirty="0" smtClean="0">
                <a:solidFill>
                  <a:schemeClr val="bg1"/>
                </a:solidFill>
              </a:rPr>
              <a:t>riginal field (vert. gradient)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832230" y="5921398"/>
            <a:ext cx="2693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tilt-derivative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8923283" y="2200955"/>
            <a:ext cx="2396358" cy="23079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260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Examples					</a:t>
            </a:r>
            <a:r>
              <a:rPr lang="en-GB" sz="3600" i="0" dirty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 </a:t>
            </a:r>
            <a:r>
              <a:rPr lang="en-GB" sz="1400" b="1" i="0" dirty="0" err="1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Archaeomagnetic</a:t>
            </a:r>
            <a:r>
              <a:rPr lang="en-GB" sz="1400" b="1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400" b="1" i="0" dirty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Maps and Higher Derivatives</a:t>
            </a:r>
            <a:endParaRPr lang="nb-NO" sz="14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6" name="Rectangle 1033"/>
          <p:cNvSpPr>
            <a:spLocks noChangeArrowheads="1"/>
          </p:cNvSpPr>
          <p:nvPr/>
        </p:nvSpPr>
        <p:spPr bwMode="auto">
          <a:xfrm>
            <a:off x="136634" y="1192399"/>
            <a:ext cx="4319752" cy="455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case-study  –  </a:t>
            </a:r>
            <a:r>
              <a:rPr lang="en-GB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Witsnum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island </a:t>
            </a:r>
            <a:endParaRPr lang="en-GB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Föhr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(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northern Germany),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early-medieval settlement,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magnetic </a:t>
            </a:r>
            <a:r>
              <a:rPr lang="en-GB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gradiometry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data 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(data from 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Harald </a:t>
            </a:r>
            <a:r>
              <a:rPr lang="en-GB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Stümpel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Kiel 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University)</a:t>
            </a:r>
            <a:endParaRPr lang="sk-SK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(fluxgate magnetometer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GB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Ferex</a:t>
            </a:r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4.032 DLG 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GB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Foerster</a:t>
            </a:r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with four 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sensors,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line distance: 0.5 m,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sampling interval: 0.25 m</a:t>
            </a: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702" y="1192399"/>
            <a:ext cx="3613603" cy="2731866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82" y="1213475"/>
            <a:ext cx="2848055" cy="268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702" y="4030971"/>
            <a:ext cx="3389533" cy="23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173" y="4030971"/>
            <a:ext cx="3367921" cy="23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lokTextu 10"/>
          <p:cNvSpPr txBox="1"/>
          <p:nvPr/>
        </p:nvSpPr>
        <p:spPr>
          <a:xfrm>
            <a:off x="5652759" y="6251476"/>
            <a:ext cx="2037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h</a:t>
            </a:r>
            <a:r>
              <a:rPr lang="en-GB" sz="2800" dirty="0" smtClean="0">
                <a:solidFill>
                  <a:schemeClr val="bg1"/>
                </a:solidFill>
              </a:rPr>
              <a:t>or. gradient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9147449" y="6251476"/>
            <a:ext cx="2129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TDXAS transf.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6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Examples					</a:t>
            </a:r>
            <a:r>
              <a:rPr lang="en-GB" sz="3600" i="0" dirty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 </a:t>
            </a:r>
            <a:r>
              <a:rPr lang="en-GB" sz="1400" b="1" i="0" dirty="0" err="1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Archaeomagnetic</a:t>
            </a:r>
            <a:r>
              <a:rPr lang="en-GB" sz="1400" b="1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400" b="1" i="0" dirty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Maps and Higher Derivatives</a:t>
            </a:r>
            <a:endParaRPr lang="nb-NO" sz="14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6" name="Rectangle 1033"/>
          <p:cNvSpPr>
            <a:spLocks noChangeArrowheads="1"/>
          </p:cNvSpPr>
          <p:nvPr/>
        </p:nvSpPr>
        <p:spPr bwMode="auto">
          <a:xfrm>
            <a:off x="136634" y="1192400"/>
            <a:ext cx="4319752" cy="98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case-study  –  </a:t>
            </a:r>
            <a:r>
              <a:rPr lang="en-GB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Witsnum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island </a:t>
            </a:r>
            <a:endParaRPr lang="en-GB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Föhr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(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northern Germany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360189" y="1280076"/>
            <a:ext cx="1471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detail</a:t>
            </a:r>
            <a:endParaRPr lang="sk-SK" sz="4400" dirty="0">
              <a:solidFill>
                <a:schemeClr val="bg1"/>
              </a:solidFill>
            </a:endParaRPr>
          </a:p>
        </p:txBody>
      </p:sp>
      <p:pic>
        <p:nvPicPr>
          <p:cNvPr id="10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90" y="2049517"/>
            <a:ext cx="10208207" cy="401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lokTextu 10"/>
          <p:cNvSpPr txBox="1"/>
          <p:nvPr/>
        </p:nvSpPr>
        <p:spPr>
          <a:xfrm>
            <a:off x="1078490" y="6100039"/>
            <a:ext cx="4261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o</a:t>
            </a:r>
            <a:r>
              <a:rPr lang="en-GB" sz="2800" dirty="0" smtClean="0">
                <a:solidFill>
                  <a:schemeClr val="bg1"/>
                </a:solidFill>
              </a:rPr>
              <a:t>riginal field (vert. gradient)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7018828" y="6061773"/>
            <a:ext cx="280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</a:t>
            </a:r>
            <a:r>
              <a:rPr lang="en-GB" sz="2800" dirty="0" smtClean="0">
                <a:solidFill>
                  <a:schemeClr val="bg1"/>
                </a:solidFill>
              </a:rPr>
              <a:t>ilt deriv. plus TDX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8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Examples					</a:t>
            </a:r>
            <a:r>
              <a:rPr lang="en-GB" sz="3600" i="0" dirty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 </a:t>
            </a:r>
            <a:r>
              <a:rPr lang="en-GB" sz="1400" b="1" i="0" dirty="0" err="1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Archaeomagnetic</a:t>
            </a:r>
            <a:r>
              <a:rPr lang="en-GB" sz="1400" b="1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400" b="1" i="0" dirty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Maps and Higher Derivatives</a:t>
            </a:r>
            <a:endParaRPr lang="nb-NO" sz="14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6" name="Rectangle 1033"/>
          <p:cNvSpPr>
            <a:spLocks noChangeArrowheads="1"/>
          </p:cNvSpPr>
          <p:nvPr/>
        </p:nvSpPr>
        <p:spPr bwMode="auto">
          <a:xfrm>
            <a:off x="117680" y="1037889"/>
            <a:ext cx="11140966" cy="43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case-study 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surroundings of former monastery, </a:t>
            </a:r>
            <a:r>
              <a:rPr lang="en-GB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Katarínka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(western Slovakia),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140292" y="6218532"/>
            <a:ext cx="4261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o</a:t>
            </a:r>
            <a:r>
              <a:rPr lang="en-GB" sz="2800" dirty="0" smtClean="0">
                <a:solidFill>
                  <a:schemeClr val="bg1"/>
                </a:solidFill>
              </a:rPr>
              <a:t>riginal field (vert. gradient)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640456" y="6255626"/>
            <a:ext cx="280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</a:t>
            </a:r>
            <a:r>
              <a:rPr lang="en-GB" sz="2800" dirty="0" smtClean="0">
                <a:solidFill>
                  <a:schemeClr val="bg1"/>
                </a:solidFill>
              </a:rPr>
              <a:t>ilt deriv. plus TDX</a:t>
            </a: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41" y="1455086"/>
            <a:ext cx="9837683" cy="48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6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Conclusions and outlooks      </a:t>
            </a:r>
            <a:r>
              <a:rPr lang="en-GB" sz="1400" b="1" i="0" dirty="0" err="1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Archaeomagnetic</a:t>
            </a:r>
            <a:r>
              <a:rPr lang="en-GB" sz="1400" b="1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400" b="1" i="0" dirty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Maps and Higher Derivatives</a:t>
            </a:r>
            <a:endParaRPr lang="nb-NO" sz="14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702233" y="1320556"/>
            <a:ext cx="10491285" cy="5149523"/>
          </a:xfrm>
          <a:prstGeom prst="rect">
            <a:avLst/>
          </a:prstGeom>
        </p:spPr>
        <p:txBody>
          <a:bodyPr vert="horz" lIns="432000" tIns="45720" rIns="91440" bIns="4572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b="0" i="1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GB" altLang="sk-SK" sz="240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higher derivatives ratios</a:t>
            </a:r>
            <a:r>
              <a:rPr lang="en-GB" altLang="sk-SK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(edge mappers) can give </a:t>
            </a:r>
            <a:r>
              <a:rPr lang="en-GB" altLang="sk-SK" sz="240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insights </a:t>
            </a:r>
          </a:p>
          <a:p>
            <a:pPr>
              <a:spcBef>
                <a:spcPct val="20000"/>
              </a:spcBef>
              <a:defRPr/>
            </a:pPr>
            <a:r>
              <a:rPr lang="en-GB" altLang="sk-SK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240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sk-SK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GB" altLang="sk-SK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sk-SK" sz="24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magnetometric</a:t>
            </a:r>
            <a:r>
              <a:rPr lang="en-GB" altLang="sk-SK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data-sets </a:t>
            </a:r>
            <a:r>
              <a:rPr lang="en-GB" altLang="sk-SK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interpretation,</a:t>
            </a:r>
            <a:endParaRPr lang="en-GB" altLang="sk-SK" sz="24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GB" altLang="sk-SK" sz="8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GB" altLang="sk-SK" sz="240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400" b="1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regularized</a:t>
            </a:r>
            <a:r>
              <a:rPr lang="sk-SK" altLang="sk-SK" sz="240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derivatives </a:t>
            </a:r>
            <a:r>
              <a:rPr lang="en-GB" altLang="sk-SK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altLang="sk-SK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sk-SK" altLang="sk-SK" sz="2400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sk-SK" altLang="sk-SK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altLang="sk-SK" sz="2400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k-SK" altLang="sk-SK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400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endParaRPr lang="sk-SK" altLang="sk-SK" sz="24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sk-SK" altLang="sk-SK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</a:t>
            </a:r>
            <a:r>
              <a:rPr lang="sk-SK" altLang="sk-SK" sz="2400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  <a:r>
              <a:rPr lang="sk-SK" altLang="sk-SK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400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mappers</a:t>
            </a:r>
            <a:r>
              <a:rPr lang="en-GB" altLang="sk-SK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remove </a:t>
            </a:r>
            <a:r>
              <a:rPr lang="en-GB" altLang="sk-SK" sz="24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artifacts</a:t>
            </a:r>
            <a:r>
              <a:rPr lang="en-GB" altLang="sk-SK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noise </a:t>
            </a:r>
            <a:r>
              <a:rPr lang="en-GB" altLang="sk-SK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amplification,</a:t>
            </a:r>
            <a:endParaRPr lang="en-GB" altLang="sk-SK" sz="24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sk-SK" altLang="sk-SK" sz="8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GB" altLang="sk-SK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altLang="sk-SK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we are not </a:t>
            </a:r>
            <a:r>
              <a:rPr lang="en-GB" altLang="sk-SK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now to recommend “the best” </a:t>
            </a:r>
            <a:r>
              <a:rPr lang="en-GB" altLang="sk-SK" sz="240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 </a:t>
            </a:r>
          </a:p>
          <a:p>
            <a:pPr>
              <a:spcBef>
                <a:spcPct val="20000"/>
              </a:spcBef>
              <a:defRPr/>
            </a:pPr>
            <a:r>
              <a:rPr lang="en-GB" altLang="sk-SK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240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mapper</a:t>
            </a:r>
            <a:r>
              <a:rPr lang="en-GB" altLang="sk-SK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altLang="sk-SK" sz="24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sk-SK" altLang="sk-SK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4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k-SK" altLang="sk-SK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all of them and </a:t>
            </a:r>
            <a:r>
              <a:rPr lang="en-US" altLang="sk-SK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altLang="sk-SK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ct val="20000"/>
              </a:spcBef>
              <a:defRPr/>
            </a:pPr>
            <a:endParaRPr lang="en-US" altLang="sk-SK" sz="8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altLang="sk-SK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en-US" altLang="sk-SK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operators </a:t>
            </a:r>
            <a:r>
              <a:rPr lang="en-US" altLang="sk-SK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not distinguish</a:t>
            </a:r>
            <a:r>
              <a:rPr lang="en-US" altLang="sk-SK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US" altLang="sk-SK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altLang="sk-SK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anomalies</a:t>
            </a:r>
          </a:p>
          <a:p>
            <a:pPr>
              <a:spcBef>
                <a:spcPct val="20000"/>
              </a:spcBef>
              <a:defRPr/>
            </a:pPr>
            <a:r>
              <a:rPr lang="en-US" altLang="sk-SK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(soil, geology) and </a:t>
            </a:r>
            <a:r>
              <a:rPr lang="en-US" altLang="sk-SK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anthropogenic</a:t>
            </a:r>
            <a:r>
              <a:rPr lang="en-US" altLang="sk-SK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objects </a:t>
            </a:r>
            <a:r>
              <a:rPr lang="en-US" altLang="sk-SK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manifestation but could</a:t>
            </a:r>
          </a:p>
          <a:p>
            <a:pPr>
              <a:spcBef>
                <a:spcPct val="20000"/>
              </a:spcBef>
              <a:defRPr/>
            </a:pPr>
            <a:r>
              <a:rPr lang="en-US" altLang="sk-SK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be helpful with semi-automated interpretation (machine learning),</a:t>
            </a:r>
          </a:p>
          <a:p>
            <a:pPr>
              <a:spcBef>
                <a:spcPct val="20000"/>
              </a:spcBef>
              <a:defRPr/>
            </a:pPr>
            <a:endParaRPr lang="en-US" altLang="sk-SK" sz="8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sk-SK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we are looking for </a:t>
            </a:r>
            <a:r>
              <a:rPr lang="en-US" altLang="sk-SK" sz="240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anomalies </a:t>
            </a:r>
            <a:r>
              <a:rPr lang="en-US" altLang="sk-SK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be processed and interpreted). </a:t>
            </a:r>
            <a:endParaRPr lang="sk-SK" altLang="sk-SK" sz="24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2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80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4" y="578069"/>
            <a:ext cx="10058400" cy="6171478"/>
          </a:xfrm>
          <a:prstGeom prst="rect">
            <a:avLst/>
          </a:prstGeom>
        </p:spPr>
      </p:pic>
      <p:sp>
        <p:nvSpPr>
          <p:cNvPr id="3" name="BlokTextu 3"/>
          <p:cNvSpPr txBox="1">
            <a:spLocks noChangeArrowheads="1"/>
          </p:cNvSpPr>
          <p:nvPr/>
        </p:nvSpPr>
        <p:spPr bwMode="auto">
          <a:xfrm>
            <a:off x="594955" y="0"/>
            <a:ext cx="109131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k-SK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(very simple) transform: addition of tilt and TDX angles</a:t>
            </a:r>
            <a:endParaRPr lang="en-US" altLang="sk-SK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7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Content				</a:t>
            </a:r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	</a:t>
            </a:r>
            <a:r>
              <a:rPr lang="en-GB" sz="1500" b="1" i="0" dirty="0" err="1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Archaeomagnetic</a:t>
            </a:r>
            <a:r>
              <a:rPr lang="en-GB" sz="1500" b="1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500" b="1" i="0" dirty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Maps and Higher Derivatives</a:t>
            </a:r>
            <a:endParaRPr lang="nb-NO" sz="1500" b="1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731546" y="1525634"/>
            <a:ext cx="11239735" cy="4661424"/>
          </a:xfrm>
          <a:prstGeom prst="rect">
            <a:avLst/>
          </a:prstGeom>
        </p:spPr>
        <p:txBody>
          <a:bodyPr vert="horz" lIns="432000" tIns="45720" rIns="91440" bIns="4572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b="0" i="1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GB" sz="280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introduction</a:t>
            </a:r>
            <a:endParaRPr lang="en-GB" sz="2800" i="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sk-SK" sz="1000" i="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GB" sz="280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higher derivatives and their ratios (as edge detectors)</a:t>
            </a:r>
            <a:endParaRPr lang="sk-SK" sz="2800" i="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1000" i="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GB" sz="2800" i="0" dirty="0">
                <a:solidFill>
                  <a:schemeClr val="bg1"/>
                </a:solidFill>
                <a:latin typeface="Arial" charset="0"/>
                <a:cs typeface="Arial" charset="0"/>
              </a:rPr>
              <a:t>stabilisation of numerical </a:t>
            </a:r>
            <a:r>
              <a:rPr lang="en-GB" sz="280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derivatives</a:t>
            </a:r>
            <a:r>
              <a:rPr lang="en-GB" sz="280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sz="280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(regularization)</a:t>
            </a:r>
            <a:endParaRPr lang="sk-SK" sz="2800" i="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sk-SK" sz="1000" i="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GB" sz="280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optimum </a:t>
            </a:r>
            <a:r>
              <a:rPr lang="en-GB" sz="2800" i="0" dirty="0">
                <a:solidFill>
                  <a:schemeClr val="bg1"/>
                </a:solidFill>
                <a:latin typeface="Arial" charset="0"/>
                <a:cs typeface="Arial" charset="0"/>
              </a:rPr>
              <a:t>regularization parameter </a:t>
            </a:r>
            <a:r>
              <a:rPr lang="en-GB" sz="280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selection (C-norms</a:t>
            </a:r>
            <a:r>
              <a:rPr lang="sk-SK" sz="280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endParaRPr lang="en-GB" sz="2800" i="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sk-SK" sz="1000" i="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GB" sz="280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examples </a:t>
            </a:r>
            <a:r>
              <a:rPr lang="en-GB" sz="2800" i="0" dirty="0">
                <a:solidFill>
                  <a:schemeClr val="bg1"/>
                </a:solidFill>
                <a:latin typeface="Arial" charset="0"/>
                <a:cs typeface="Arial" charset="0"/>
              </a:rPr>
              <a:t>of regularized </a:t>
            </a:r>
            <a:r>
              <a:rPr lang="en-GB" sz="280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higher derivatives ratios</a:t>
            </a:r>
            <a:endParaRPr lang="sk-SK" sz="2800" i="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1000" i="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GB" sz="2800" i="0" dirty="0">
                <a:solidFill>
                  <a:schemeClr val="bg1"/>
                </a:solidFill>
                <a:latin typeface="Arial" charset="0"/>
                <a:cs typeface="Arial" charset="0"/>
              </a:rPr>
              <a:t>conclusions</a:t>
            </a:r>
            <a:r>
              <a:rPr lang="sk-SK" sz="280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sz="2800" i="0" dirty="0">
                <a:solidFill>
                  <a:schemeClr val="bg1"/>
                </a:solidFill>
                <a:latin typeface="Arial" charset="0"/>
                <a:cs typeface="Arial" charset="0"/>
              </a:rPr>
              <a:t>and </a:t>
            </a:r>
            <a:r>
              <a:rPr lang="en-GB" sz="280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outlooks</a:t>
            </a:r>
            <a:endParaRPr lang="en-GB" sz="2800" i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2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378372" y="1330813"/>
            <a:ext cx="11687503" cy="2134660"/>
          </a:xfrm>
          <a:prstGeom prst="rect">
            <a:avLst/>
          </a:prstGeom>
        </p:spPr>
        <p:txBody>
          <a:bodyPr vert="horz" lIns="432000" tIns="45720" rIns="91440" bIns="4572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b="0" i="1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GB" altLang="en-U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magnetometry</a:t>
            </a:r>
            <a:r>
              <a:rPr lang="en-GB" altLang="en-U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belongs to the most important </a:t>
            </a:r>
            <a:r>
              <a:rPr lang="en-GB" altLang="en-U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archaeogeophysical</a:t>
            </a:r>
            <a:r>
              <a:rPr lang="en-GB" altLang="en-U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methods,</a:t>
            </a:r>
          </a:p>
          <a:p>
            <a:pPr>
              <a:spcBef>
                <a:spcPct val="20000"/>
              </a:spcBef>
            </a:pPr>
            <a:endParaRPr lang="en-GB" altLang="en-US" sz="4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altLang="en-US" sz="22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beside </a:t>
            </a:r>
            <a:r>
              <a:rPr lang="en-GB" altLang="en-US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fact that we </a:t>
            </a:r>
            <a:r>
              <a:rPr lang="en-GB" altLang="en-US" sz="22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use devices for  </a:t>
            </a:r>
            <a:r>
              <a:rPr lang="en-GB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</a:t>
            </a:r>
            <a:r>
              <a:rPr lang="en-GB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</a:t>
            </a:r>
            <a:r>
              <a:rPr lang="en-GB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en-GB" altLang="en-US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 </a:t>
            </a:r>
          </a:p>
          <a:p>
            <a:pPr>
              <a:spcBef>
                <a:spcPct val="20000"/>
              </a:spcBef>
            </a:pPr>
            <a:r>
              <a:rPr lang="en-GB" altLang="en-US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en-US" sz="22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better </a:t>
            </a:r>
            <a:r>
              <a:rPr lang="sk-SK" altLang="en-US" sz="22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sk-SK" altLang="en-US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than TMI field</a:t>
            </a:r>
            <a:r>
              <a:rPr lang="sk-SK" altLang="en-US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2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GB" altLang="en-US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often </a:t>
            </a:r>
            <a:r>
              <a:rPr lang="en-GB" altLang="en-US" sz="22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                        </a:t>
            </a:r>
          </a:p>
          <a:p>
            <a:pPr>
              <a:spcBef>
                <a:spcPct val="20000"/>
              </a:spcBef>
            </a:pPr>
            <a:r>
              <a:rPr lang="en-GB" altLang="en-US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derivatives</a:t>
            </a:r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sk-SK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ratios</a:t>
            </a:r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altLang="en-US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sk-SK" altLang="en-US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delineation</a:t>
            </a:r>
            <a:r>
              <a:rPr lang="sk-SK" altLang="en-US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object </a:t>
            </a:r>
            <a:r>
              <a:rPr lang="en-GB" altLang="en-US" sz="22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borders.</a:t>
            </a:r>
            <a:endParaRPr lang="en-GB" altLang="en-US" sz="22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Introduction</a:t>
            </a:r>
            <a:r>
              <a:rPr lang="en-GB" sz="3600" i="0" dirty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			</a:t>
            </a:r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	</a:t>
            </a:r>
            <a:r>
              <a:rPr lang="en-GB" sz="1500" b="1" i="0" dirty="0" err="1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Archaeomagnetic</a:t>
            </a:r>
            <a:r>
              <a:rPr lang="en-GB" sz="1500" b="1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500" b="1" i="0" dirty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Maps and Higher Derivatives</a:t>
            </a:r>
            <a:endParaRPr lang="nb-NO" sz="1500" b="1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37" y="3339476"/>
            <a:ext cx="3362435" cy="26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56" y="3339476"/>
            <a:ext cx="3201507" cy="26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33"/>
          <p:cNvSpPr>
            <a:spLocks noChangeArrowheads="1"/>
          </p:cNvSpPr>
          <p:nvPr/>
        </p:nvSpPr>
        <p:spPr bwMode="auto">
          <a:xfrm>
            <a:off x="2508514" y="6059651"/>
            <a:ext cx="8033362" cy="89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sk-SK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(modified </a:t>
            </a:r>
            <a:r>
              <a:rPr lang="sk-SK" altLang="sk-SK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sk-SK" altLang="sk-SK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sk-SK" altLang="sk-SK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altLang="sk-SK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Fairhead</a:t>
            </a:r>
            <a:r>
              <a:rPr lang="en-GB" altLang="sk-SK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Williams, </a:t>
            </a:r>
            <a:r>
              <a:rPr lang="en-GB" altLang="sk-SK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2006;</a:t>
            </a:r>
          </a:p>
          <a:p>
            <a:pPr>
              <a:buFontTx/>
              <a:buNone/>
            </a:pPr>
            <a:r>
              <a:rPr lang="en-GB" altLang="sk-SK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 curve in the left-hand figure is the original field)</a:t>
            </a:r>
            <a:endParaRPr lang="en-GB" altLang="sk-SK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0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Higher derivatives (and their ratios)</a:t>
            </a:r>
            <a:endParaRPr lang="nb-NO" sz="1500" b="1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92" y="3721520"/>
            <a:ext cx="6712579" cy="306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14"/>
          <p:cNvSpPr txBox="1">
            <a:spLocks noChangeArrowheads="1"/>
          </p:cNvSpPr>
          <p:nvPr/>
        </p:nvSpPr>
        <p:spPr bwMode="auto">
          <a:xfrm>
            <a:off x="1519895" y="2917171"/>
            <a:ext cx="2033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horizontal gradient</a:t>
            </a:r>
          </a:p>
        </p:txBody>
      </p:sp>
      <p:sp>
        <p:nvSpPr>
          <p:cNvPr id="11" name="BlokTextu 14"/>
          <p:cNvSpPr txBox="1">
            <a:spLocks noChangeArrowheads="1"/>
          </p:cNvSpPr>
          <p:nvPr/>
        </p:nvSpPr>
        <p:spPr bwMode="auto">
          <a:xfrm>
            <a:off x="4544082" y="2988608"/>
            <a:ext cx="1771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analytical signal</a:t>
            </a:r>
          </a:p>
        </p:txBody>
      </p:sp>
      <p:sp>
        <p:nvSpPr>
          <p:cNvPr id="12" name="BlokTextu 14"/>
          <p:cNvSpPr txBox="1">
            <a:spLocks noChangeArrowheads="1"/>
          </p:cNvSpPr>
          <p:nvPr/>
        </p:nvSpPr>
        <p:spPr bwMode="auto">
          <a:xfrm>
            <a:off x="7712732" y="2988608"/>
            <a:ext cx="145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tilt derivative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224330" y="4028532"/>
            <a:ext cx="478220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everal operations (ratios)</a:t>
            </a:r>
          </a:p>
          <a:p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 higher derivatives were</a:t>
            </a:r>
          </a:p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 with the aim</a:t>
            </a:r>
          </a:p>
          <a:p>
            <a:r>
              <a:rPr lang="en-GB" sz="2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enhance anomalous</a:t>
            </a:r>
          </a:p>
          <a:p>
            <a:r>
              <a:rPr lang="en-GB" sz="2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interpreted fields:</a:t>
            </a:r>
            <a:endParaRPr lang="sk-SK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792" y="1173358"/>
            <a:ext cx="3100888" cy="2217683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080" y="1167165"/>
            <a:ext cx="3205922" cy="2230068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799" y="1173358"/>
            <a:ext cx="32480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4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Higher derivatives (and their ratios)</a:t>
            </a:r>
            <a:endParaRPr lang="nb-NO" sz="1500" b="1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BlokTextu 3"/>
          <p:cNvSpPr txBox="1">
            <a:spLocks noChangeArrowheads="1"/>
          </p:cNvSpPr>
          <p:nvPr/>
        </p:nvSpPr>
        <p:spPr bwMode="auto">
          <a:xfrm>
            <a:off x="663028" y="1074655"/>
            <a:ext cx="9159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k-SK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 model study: </a:t>
            </a:r>
            <a:r>
              <a:rPr lang="sk-SK" altLang="sk-SK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sk-SK" altLang="sk-SK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k-SK" altLang="sk-SK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overlaying </a:t>
            </a:r>
            <a:r>
              <a:rPr lang="en-US" altLang="sk-SK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prisms</a:t>
            </a:r>
            <a:endParaRPr lang="en-US" altLang="sk-SK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4" y="1772964"/>
            <a:ext cx="3945484" cy="149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14" y="3442501"/>
            <a:ext cx="31369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lokTextu 11"/>
          <p:cNvSpPr txBox="1">
            <a:spLocks noChangeArrowheads="1"/>
          </p:cNvSpPr>
          <p:nvPr/>
        </p:nvSpPr>
        <p:spPr bwMode="auto">
          <a:xfrm>
            <a:off x="2211717" y="2868017"/>
            <a:ext cx="1281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k-SK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view</a:t>
            </a:r>
          </a:p>
        </p:txBody>
      </p:sp>
      <p:sp>
        <p:nvSpPr>
          <p:cNvPr id="12" name="BlokTextu 12"/>
          <p:cNvSpPr txBox="1">
            <a:spLocks noChangeArrowheads="1"/>
          </p:cNvSpPr>
          <p:nvPr/>
        </p:nvSpPr>
        <p:spPr bwMode="auto">
          <a:xfrm>
            <a:off x="1498108" y="5921102"/>
            <a:ext cx="1255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k-SK" sz="200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view</a:t>
            </a:r>
          </a:p>
        </p:txBody>
      </p:sp>
      <p:pic>
        <p:nvPicPr>
          <p:cNvPr id="13" name="Obrázok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95" y="4055981"/>
            <a:ext cx="5462239" cy="24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ok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61" y="1682998"/>
            <a:ext cx="5467973" cy="237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BlokTextu 14"/>
          <p:cNvSpPr txBox="1">
            <a:spLocks noChangeArrowheads="1"/>
          </p:cNvSpPr>
          <p:nvPr/>
        </p:nvSpPr>
        <p:spPr bwMode="auto">
          <a:xfrm>
            <a:off x="6629761" y="3448119"/>
            <a:ext cx="2033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horizontal gradient</a:t>
            </a:r>
          </a:p>
        </p:txBody>
      </p:sp>
      <p:sp>
        <p:nvSpPr>
          <p:cNvPr id="19" name="BlokTextu 14"/>
          <p:cNvSpPr txBox="1">
            <a:spLocks noChangeArrowheads="1"/>
          </p:cNvSpPr>
          <p:nvPr/>
        </p:nvSpPr>
        <p:spPr bwMode="auto">
          <a:xfrm>
            <a:off x="9579960" y="3446380"/>
            <a:ext cx="1771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k-SK" sz="1600" b="1">
                <a:latin typeface="Arial" panose="020B0604020202020204" pitchFamily="34" charset="0"/>
                <a:cs typeface="Arial" panose="020B0604020202020204" pitchFamily="34" charset="0"/>
              </a:rPr>
              <a:t>analytical signal</a:t>
            </a:r>
          </a:p>
        </p:txBody>
      </p:sp>
      <p:sp>
        <p:nvSpPr>
          <p:cNvPr id="20" name="BlokTextu 14"/>
          <p:cNvSpPr txBox="1">
            <a:spLocks noChangeArrowheads="1"/>
          </p:cNvSpPr>
          <p:nvPr/>
        </p:nvSpPr>
        <p:spPr bwMode="auto">
          <a:xfrm>
            <a:off x="9738710" y="5951264"/>
            <a:ext cx="145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tilt derivative</a:t>
            </a:r>
          </a:p>
        </p:txBody>
      </p:sp>
      <p:sp>
        <p:nvSpPr>
          <p:cNvPr id="21" name="BlokTextu 14"/>
          <p:cNvSpPr txBox="1">
            <a:spLocks noChangeArrowheads="1"/>
          </p:cNvSpPr>
          <p:nvPr/>
        </p:nvSpPr>
        <p:spPr bwMode="auto">
          <a:xfrm>
            <a:off x="6936034" y="5983535"/>
            <a:ext cx="16906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k-SK" sz="1600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k-SK" altLang="sk-SK" sz="1600" b="1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GB" altLang="sk-SK" sz="1600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k-SK" altLang="sk-SK" sz="16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sk-SK" sz="1600" b="1">
                <a:latin typeface="Arial" panose="020B0604020202020204" pitchFamily="34" charset="0"/>
                <a:cs typeface="Arial" panose="020B0604020202020204" pitchFamily="34" charset="0"/>
              </a:rPr>
              <a:t> derivative</a:t>
            </a:r>
          </a:p>
        </p:txBody>
      </p:sp>
      <p:pic>
        <p:nvPicPr>
          <p:cNvPr id="22" name="Obrázo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72" y="2901776"/>
            <a:ext cx="2609163" cy="235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BlokTextu 14"/>
          <p:cNvSpPr txBox="1">
            <a:spLocks noChangeArrowheads="1"/>
          </p:cNvSpPr>
          <p:nvPr/>
        </p:nvSpPr>
        <p:spPr bwMode="auto">
          <a:xfrm>
            <a:off x="3894307" y="5249411"/>
            <a:ext cx="2735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k-SK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field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sk-SK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(vertical gradient</a:t>
            </a:r>
            <a:r>
              <a:rPr lang="sk-SK" altLang="sk-SK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TMI</a:t>
            </a:r>
            <a:r>
              <a:rPr lang="en-GB" altLang="sk-SK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851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Higher derivatives (and their ratios)</a:t>
            </a:r>
            <a:endParaRPr lang="nb-NO" sz="1500" b="1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BlokTextu 3"/>
          <p:cNvSpPr txBox="1">
            <a:spLocks noChangeArrowheads="1"/>
          </p:cNvSpPr>
          <p:nvPr/>
        </p:nvSpPr>
        <p:spPr bwMode="auto">
          <a:xfrm>
            <a:off x="59603" y="1157066"/>
            <a:ext cx="109131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k-SK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(very simple) transform:  Tilt derivative plus and TDX angle</a:t>
            </a:r>
            <a:endParaRPr lang="en-US" altLang="sk-SK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7" y="1610781"/>
            <a:ext cx="5163645" cy="330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Obrázo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185212"/>
            <a:ext cx="41148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5666" y="2012789"/>
            <a:ext cx="2912044" cy="4764055"/>
          </a:xfrm>
          <a:prstGeom prst="rect">
            <a:avLst/>
          </a:prstGeom>
        </p:spPr>
      </p:pic>
      <p:sp>
        <p:nvSpPr>
          <p:cNvPr id="26" name="BlokTextu 3"/>
          <p:cNvSpPr txBox="1">
            <a:spLocks noChangeArrowheads="1"/>
          </p:cNvSpPr>
          <p:nvPr/>
        </p:nvSpPr>
        <p:spPr bwMode="auto">
          <a:xfrm>
            <a:off x="5705387" y="3005557"/>
            <a:ext cx="27028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sk-SK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eaches values +</a:t>
            </a:r>
            <a:r>
              <a:rPr lang="el-GR" altLang="sk-SK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GB" altLang="sk-SK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 over sources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sk-SK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altLang="sk-SK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altLang="sk-SK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GB" alt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</a:t>
            </a:r>
            <a:r>
              <a:rPr lang="en-GB" altLang="sk-SK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outside them</a:t>
            </a:r>
            <a:endParaRPr lang="en-US" altLang="sk-SK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BlokTextu 3"/>
          <p:cNvSpPr txBox="1">
            <a:spLocks noChangeArrowheads="1"/>
          </p:cNvSpPr>
          <p:nvPr/>
        </p:nvSpPr>
        <p:spPr bwMode="auto">
          <a:xfrm>
            <a:off x="8891752" y="997127"/>
            <a:ext cx="33002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k-SK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 model study: </a:t>
            </a:r>
            <a:r>
              <a:rPr lang="sk-SK" altLang="sk-SK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en-GB" altLang="sk-SK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 separated</a:t>
            </a:r>
            <a:r>
              <a:rPr lang="en-US" altLang="sk-SK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143001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Problems with higher derivatives</a:t>
            </a:r>
            <a:endParaRPr lang="nb-NO" sz="1500" b="1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BlokTextu 15"/>
          <p:cNvSpPr txBox="1">
            <a:spLocks noChangeArrowheads="1"/>
          </p:cNvSpPr>
          <p:nvPr/>
        </p:nvSpPr>
        <p:spPr bwMode="auto">
          <a:xfrm>
            <a:off x="882869" y="2539692"/>
            <a:ext cx="23070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k-SK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 </a:t>
            </a:r>
            <a:r>
              <a:rPr lang="en-GB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of a sphere</a:t>
            </a:r>
            <a:endParaRPr lang="sk-SK" altLang="sk-S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k-SK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noise</a:t>
            </a:r>
            <a:r>
              <a:rPr lang="sk-SK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sk-S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recrderTz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4291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sphr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109788"/>
            <a:ext cx="22145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27" descr="sphrms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44291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recrderTz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07168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ovná spojovacia šípka 23"/>
          <p:cNvCxnSpPr>
            <a:cxnSpLocks noChangeShapeType="1"/>
          </p:cNvCxnSpPr>
          <p:nvPr/>
        </p:nvCxnSpPr>
        <p:spPr bwMode="auto">
          <a:xfrm>
            <a:off x="5738813" y="3143250"/>
            <a:ext cx="642937" cy="158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BlokTextu 24"/>
          <p:cNvSpPr txBox="1">
            <a:spLocks noChangeArrowheads="1"/>
          </p:cNvSpPr>
          <p:nvPr/>
        </p:nvSpPr>
        <p:spPr bwMode="auto">
          <a:xfrm>
            <a:off x="868442" y="4910405"/>
            <a:ext cx="23214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 magnetic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of a sphere</a:t>
            </a:r>
            <a:endParaRPr lang="sk-SK" altLang="sk-S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k-SK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k-SK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5% </a:t>
            </a:r>
            <a:r>
              <a:rPr lang="sk-SK" altLang="sk-S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Gaussian</a:t>
            </a:r>
            <a:endParaRPr lang="sk-SK" altLang="sk-S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k-SK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GB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noise</a:t>
            </a:r>
            <a:r>
              <a:rPr lang="sk-SK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sk-S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lokTextu 25"/>
          <p:cNvSpPr txBox="1">
            <a:spLocks noChangeArrowheads="1"/>
          </p:cNvSpPr>
          <p:nvPr/>
        </p:nvSpPr>
        <p:spPr bwMode="auto">
          <a:xfrm>
            <a:off x="8899525" y="2778294"/>
            <a:ext cx="21659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sk-SK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altLang="sk-S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</a:t>
            </a:r>
            <a:r>
              <a:rPr lang="en-GB" altLang="sk-S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</a:t>
            </a:r>
            <a:r>
              <a:rPr lang="sk-SK" altLang="sk-S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</a:t>
            </a:r>
            <a:endParaRPr lang="en-GB" altLang="sk-S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Rovná spojovacia šípka 27"/>
          <p:cNvCxnSpPr>
            <a:cxnSpLocks noChangeShapeType="1"/>
          </p:cNvCxnSpPr>
          <p:nvPr/>
        </p:nvCxnSpPr>
        <p:spPr bwMode="auto">
          <a:xfrm>
            <a:off x="5810250" y="5572125"/>
            <a:ext cx="642938" cy="158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BlokTextu 28"/>
          <p:cNvSpPr txBox="1">
            <a:spLocks noChangeArrowheads="1"/>
          </p:cNvSpPr>
          <p:nvPr/>
        </p:nvSpPr>
        <p:spPr bwMode="auto">
          <a:xfrm>
            <a:off x="8925309" y="4634159"/>
            <a:ext cx="216597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sk-SK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altLang="sk-S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</a:t>
            </a:r>
            <a:r>
              <a:rPr lang="en-GB" altLang="sk-S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</a:t>
            </a:r>
            <a:r>
              <a:rPr lang="sk-SK" altLang="sk-S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</a:t>
            </a:r>
            <a:endParaRPr lang="sk-SK" altLang="sk-S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k-SK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intensive noise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amplification</a:t>
            </a:r>
            <a:r>
              <a:rPr lang="sk-SK" alt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sk-S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033"/>
          <p:cNvSpPr>
            <a:spLocks noChangeArrowheads="1"/>
          </p:cNvSpPr>
          <p:nvPr/>
        </p:nvSpPr>
        <p:spPr bwMode="auto">
          <a:xfrm>
            <a:off x="620111" y="1064337"/>
            <a:ext cx="10920248" cy="93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GB" altLang="sk-SK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GB" altLang="sk-S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noise/errors amplification </a:t>
            </a:r>
            <a:r>
              <a:rPr lang="en-GB" alt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higher derivatives </a:t>
            </a:r>
            <a:r>
              <a:rPr lang="en-GB" altLang="sk-SK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GB" altLang="sk-SK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sk-SK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en-GB" alt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words – evaluation of numerical derivatives is </a:t>
            </a:r>
            <a:r>
              <a:rPr lang="en-GB" altLang="sk-S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instable </a:t>
            </a:r>
            <a:r>
              <a:rPr lang="en-GB" altLang="sk-SK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en-GB" altLang="sk-SK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sk-SK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0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One possible solution – Tikhonov regularization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19" name="Rectangle 1033"/>
          <p:cNvSpPr>
            <a:spLocks noChangeArrowheads="1"/>
          </p:cNvSpPr>
          <p:nvPr/>
        </p:nvSpPr>
        <p:spPr bwMode="auto">
          <a:xfrm>
            <a:off x="296030" y="1313422"/>
            <a:ext cx="11413617" cy="172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GB" altLang="sk-SK" sz="2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Tikhonov regularization: </a:t>
            </a:r>
          </a:p>
          <a:p>
            <a:pPr marL="0" indent="0">
              <a:buNone/>
            </a:pPr>
            <a:r>
              <a:rPr lang="en-GB" altLang="sk-SK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mathematical way it combines the classical solution                with a smoothed solution – brings them both in an equilibrium stage.</a:t>
            </a:r>
            <a:endParaRPr lang="en-GB" altLang="sk-SK" sz="2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140497" y="3158231"/>
            <a:ext cx="35814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/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696834"/>
              </p:ext>
            </p:extLst>
          </p:nvPr>
        </p:nvGraphicFramePr>
        <p:xfrm>
          <a:off x="5835697" y="2929631"/>
          <a:ext cx="3890962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Plot Document" r:id="rId5" imgW="6410858" imgH="4452214" progId="Grapher.Document">
                  <p:embed/>
                </p:oleObj>
              </mc:Choice>
              <mc:Fallback>
                <p:oleObj name="Plot Document" r:id="rId5" imgW="6410858" imgH="4452214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697" y="2929631"/>
                        <a:ext cx="3890962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568497" y="3158231"/>
            <a:ext cx="39624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/>
          </a:p>
        </p:txBody>
      </p:sp>
      <p:graphicFrame>
        <p:nvGraphicFramePr>
          <p:cNvPr id="2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502652"/>
              </p:ext>
            </p:extLst>
          </p:nvPr>
        </p:nvGraphicFramePr>
        <p:xfrm>
          <a:off x="1797097" y="3463031"/>
          <a:ext cx="3589337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Plot Document" r:id="rId7" imgW="5501945" imgH="2610612" progId="Grapher.Document">
                  <p:embed/>
                </p:oleObj>
              </mc:Choice>
              <mc:Fallback>
                <p:oleObj name="Plot Document" r:id="rId7" imgW="5501945" imgH="2610612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97" y="3463031"/>
                        <a:ext cx="3589337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13"/>
          <p:cNvSpPr>
            <a:spLocks noChangeShapeType="1"/>
          </p:cNvSpPr>
          <p:nvPr/>
        </p:nvSpPr>
        <p:spPr bwMode="auto">
          <a:xfrm flipV="1">
            <a:off x="4464097" y="4225031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H="1" flipV="1">
            <a:off x="4540297" y="4453631"/>
            <a:ext cx="609600" cy="76200"/>
          </a:xfrm>
          <a:prstGeom prst="line">
            <a:avLst/>
          </a:prstGeom>
          <a:noFill/>
          <a:ln w="317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flipH="1">
            <a:off x="9112297" y="4529831"/>
            <a:ext cx="5334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9" name="Rectangle 1033"/>
          <p:cNvSpPr>
            <a:spLocks noChangeArrowheads="1"/>
          </p:cNvSpPr>
          <p:nvPr/>
        </p:nvSpPr>
        <p:spPr bwMode="auto">
          <a:xfrm>
            <a:off x="5525827" y="3812636"/>
            <a:ext cx="861038" cy="93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GB" altLang="sk-SK" sz="4800" b="1" dirty="0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endParaRPr lang="en-GB" altLang="sk-SK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033"/>
          <p:cNvSpPr>
            <a:spLocks noChangeArrowheads="1"/>
          </p:cNvSpPr>
          <p:nvPr/>
        </p:nvSpPr>
        <p:spPr bwMode="auto">
          <a:xfrm>
            <a:off x="1088914" y="5572996"/>
            <a:ext cx="9289251" cy="55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GB" altLang="sk-SK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classical solution			 smoothed solution</a:t>
            </a:r>
            <a:endParaRPr lang="en-GB" altLang="sk-SK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033"/>
          <p:cNvSpPr>
            <a:spLocks noChangeArrowheads="1"/>
          </p:cNvSpPr>
          <p:nvPr/>
        </p:nvSpPr>
        <p:spPr bwMode="auto">
          <a:xfrm>
            <a:off x="3252383" y="6295868"/>
            <a:ext cx="5872612" cy="55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GB" alt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2400" b="1" dirty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GB" altLang="sk-S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altLang="sk-SK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called regularization parameter</a:t>
            </a:r>
            <a:endParaRPr lang="en-GB" altLang="sk-SK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1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520544" y="3405353"/>
            <a:ext cx="7380201" cy="3121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One possible solution – Tikhonov regularization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3365500" y="3641725"/>
          <a:ext cx="513715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Plot Document" r:id="rId5" imgW="4156862" imgH="1632204" progId="Grapher.Document">
                  <p:embed/>
                </p:oleObj>
              </mc:Choice>
              <mc:Fallback>
                <p:oleObj name="Plot Document" r:id="rId5" imgW="4156862" imgH="1632204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3641725"/>
                        <a:ext cx="5137150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5957888" y="4362450"/>
            <a:ext cx="0" cy="682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935412" y="5621940"/>
            <a:ext cx="4321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k-SK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optimum value of </a:t>
            </a:r>
            <a:r>
              <a:rPr lang="en-GB" altLang="sk-SK" sz="18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sk-SK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(local minimum of the </a:t>
            </a:r>
            <a:r>
              <a:rPr lang="sk-SK" altLang="sk-SK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en-GB" altLang="sk-SK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 function)</a:t>
            </a:r>
          </a:p>
        </p:txBody>
      </p:sp>
      <p:sp>
        <p:nvSpPr>
          <p:cNvPr id="27" name="Rectangle 1033"/>
          <p:cNvSpPr>
            <a:spLocks noChangeArrowheads="1"/>
          </p:cNvSpPr>
          <p:nvPr/>
        </p:nvSpPr>
        <p:spPr bwMode="auto">
          <a:xfrm>
            <a:off x="303322" y="1045508"/>
            <a:ext cx="11309131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sk-SK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sk-SK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sk-SK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important task in regularization techniques –                          </a:t>
            </a:r>
            <a:r>
              <a:rPr lang="en-GB" altLang="sk-SK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the optimum value of regularization parameter</a:t>
            </a:r>
            <a:r>
              <a:rPr lang="en-GB" altLang="sk-SK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Tx/>
              <a:buNone/>
            </a:pPr>
            <a:endParaRPr lang="en-GB" altLang="sk-SK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sk-SK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sk-SK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GB" altLang="sk-SK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 a variety of methods, we use the so called </a:t>
            </a:r>
            <a:r>
              <a:rPr lang="en-GB" altLang="sk-SK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C-norm</a:t>
            </a:r>
            <a:r>
              <a:rPr lang="en-GB" altLang="sk-SK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 (</a:t>
            </a:r>
            <a:r>
              <a:rPr lang="sk-SK" altLang="sk-SK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Tikhonov</a:t>
            </a:r>
            <a:r>
              <a:rPr lang="sk-SK" altLang="sk-SK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1968</a:t>
            </a:r>
            <a:r>
              <a:rPr lang="en-GB" altLang="sk-SK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644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659A21FAE9C4793978530E11BCB09" ma:contentTypeVersion="8" ma:contentTypeDescription="Create a new document." ma:contentTypeScope="" ma:versionID="a1b1697f1145bdf3a39de0578a603d1c">
  <xsd:schema xmlns:xsd="http://www.w3.org/2001/XMLSchema" xmlns:xs="http://www.w3.org/2001/XMLSchema" xmlns:p="http://schemas.microsoft.com/office/2006/metadata/properties" xmlns:ns3="e5cfc0e6-8323-4fe8-bd59-658192b9ba75" targetNamespace="http://schemas.microsoft.com/office/2006/metadata/properties" ma:root="true" ma:fieldsID="eeaa332bb1b97087093819dec1ae599d" ns3:_="">
    <xsd:import namespace="e5cfc0e6-8323-4fe8-bd59-658192b9ba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fc0e6-8323-4fe8-bd59-658192b9ba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A9C604-F09D-4390-932F-1CB3B4FA58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CE9215-910E-42A4-9F11-E2BFE4FE5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fc0e6-8323-4fe8-bd59-658192b9ba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530DAB-E661-46FF-B0F1-CA04B522596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5cfc0e6-8323-4fe8-bd59-658192b9ba7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856</Words>
  <Application>Microsoft Office PowerPoint</Application>
  <PresentationFormat>Širokouhlá</PresentationFormat>
  <Paragraphs>181</Paragraphs>
  <Slides>19</Slides>
  <Notes>19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Corbel</vt:lpstr>
      <vt:lpstr>Open Sans</vt:lpstr>
      <vt:lpstr>Symbol</vt:lpstr>
      <vt:lpstr>Office Theme</vt:lpstr>
      <vt:lpstr>Grapher Plot Document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Cuenca-Garcia</dc:creator>
  <cp:lastModifiedBy>Roman</cp:lastModifiedBy>
  <cp:revision>196</cp:revision>
  <dcterms:created xsi:type="dcterms:W3CDTF">2019-02-23T11:14:39Z</dcterms:created>
  <dcterms:modified xsi:type="dcterms:W3CDTF">2019-09-30T05:24:02Z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0x010100B3B659A21FAE9C4793978530E11BCB09</vt:lpwstr>
  </property>
</Properties>
</file>