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media/image2.jpeg" ContentType="image/jpeg"/>
  <Override PartName="/ppt/media/image3.jpeg" ContentType="image/jpeg"/>
  <Override PartName="/ppt/notesSlides/notesSlide2.xml" ContentType="application/vnd.openxmlformats-officedocument.presentationml.notesSlide+xml"/>
  <Override PartName="/ppt/media/image4.jpeg" ContentType="image/jpeg"/>
  <Override PartName="/ppt/notesSlides/notesSlide3.xml" ContentType="application/vnd.openxmlformats-officedocument.presentationml.notesSlide+xml"/>
  <Override PartName="/ppt/media/image5.jpeg" ContentType="image/jpeg"/>
  <Override PartName="/ppt/notesSlides/notesSlide4.xml" ContentType="application/vnd.openxmlformats-officedocument.presentationml.notesSlide+xml"/>
  <Override PartName="/ppt/media/image6.jpeg" ContentType="image/jpeg"/>
  <Override PartName="/ppt/media/image7.jpeg" ContentType="image/jpeg"/>
  <Override PartName="/ppt/charts/chart1.xml" ContentType="application/vnd.openxmlformats-officedocument.drawingml.chart+xml"/>
  <Override PartName="/ppt/notesSlides/notesSlide5.xml" ContentType="application/vnd.openxmlformats-officedocument.presentationml.notesSlide+xml"/>
  <Override PartName="/ppt/media/image8.jpeg" ContentType="image/jpeg"/>
  <Override PartName="/ppt/media/image9.jpeg" ContentType="image/jpeg"/>
  <Override PartName="/ppt/media/image10.jpeg" ContentType="image/jpeg"/>
  <Override PartName="/ppt/notesSlides/notesSlide6.xml" ContentType="application/vnd.openxmlformats-officedocument.presentationml.notesSlide+xml"/>
  <Override PartName="/ppt/media/image11.jpeg" ContentType="image/jpeg"/>
  <Override PartName="/ppt/media/image12.jpeg" ContentType="image/jpeg"/>
  <Override PartName="/ppt/media/image13.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1"/>
      <c:hPercent val="57"/>
      <c:rotY val="356"/>
      <c:depthPercent val="5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
          <c:w val="0.99"/>
          <c:h val="0.9875"/>
        </c:manualLayout>
      </c:layout>
      <c:bar3DChart>
        <c:barDir val="col"/>
        <c:grouping val="clustered"/>
        <c:varyColors val="0"/>
        <c:ser>
          <c:idx val="0"/>
          <c:order val="0"/>
          <c:tx>
            <c:v/>
          </c:tx>
          <c:spPr>
            <a:solidFill>
              <a:srgbClr val="FF6600"/>
            </a:solidFill>
            <a:ln w="12700" cap="flat">
              <a:noFill/>
              <a:miter lim="400000"/>
            </a:ln>
            <a:effectLst/>
            <a:sp3d prstMaterial="matte"/>
          </c:spPr>
          <c:invertIfNegative val="0"/>
          <c:dPt>
            <c:idx val="0"/>
            <c:spPr>
              <a:solidFill>
                <a:srgbClr val="FF6600"/>
              </a:solidFill>
              <a:ln w="12700" cap="flat">
                <a:noFill/>
                <a:miter lim="400000"/>
              </a:ln>
              <a:effectLst/>
              <a:sp3d prstMaterial="matte"/>
            </c:spPr>
          </c:dPt>
          <c:dPt>
            <c:idx val="1"/>
            <c:spPr>
              <a:solidFill>
                <a:srgbClr val="00FF00"/>
              </a:solidFill>
              <a:ln w="12700" cap="flat">
                <a:noFill/>
                <a:miter lim="400000"/>
              </a:ln>
              <a:effectLst/>
              <a:sp3d prstMaterial="matte"/>
            </c:spPr>
          </c:dPt>
          <c:dPt>
            <c:idx val="2"/>
            <c:spPr>
              <a:solidFill>
                <a:srgbClr val="C55A11"/>
              </a:solidFill>
              <a:ln w="12700" cap="flat">
                <a:noFill/>
                <a:miter lim="400000"/>
              </a:ln>
              <a:effectLst/>
              <a:sp3d prstMaterial="matte"/>
            </c:spPr>
          </c:dPt>
          <c:dPt>
            <c:idx val="3"/>
            <c:spPr>
              <a:solidFill>
                <a:srgbClr val="A9D18E"/>
              </a:solidFill>
              <a:ln w="12700" cap="flat">
                <a:noFill/>
                <a:miter lim="400000"/>
              </a:ln>
              <a:effectLst/>
              <a:sp3d prstMaterial="matte"/>
            </c:spPr>
          </c:dPt>
          <c:dPt>
            <c:idx val="4"/>
            <c:spPr>
              <a:solidFill>
                <a:schemeClr val="accent6"/>
              </a:solidFill>
              <a:ln w="12700" cap="flat">
                <a:noFill/>
                <a:miter lim="400000"/>
              </a:ln>
              <a:effectLst/>
              <a:sp3d prstMaterial="matte"/>
            </c:spPr>
          </c:dPt>
          <c:dPt>
            <c:idx val="5"/>
            <c:spPr>
              <a:solidFill>
                <a:schemeClr val="accent1"/>
              </a:solidFill>
              <a:ln w="12700" cap="flat">
                <a:noFill/>
                <a:miter lim="400000"/>
              </a:ln>
              <a:effectLst/>
              <a:sp3d prstMaterial="matte"/>
            </c:spPr>
          </c:dPt>
          <c:dPt>
            <c:idx val="6"/>
            <c:spPr>
              <a:solidFill>
                <a:srgbClr val="000000"/>
              </a:solidFill>
              <a:ln w="12700" cap="flat">
                <a:noFill/>
                <a:miter lim="400000"/>
              </a:ln>
              <a:effectLst/>
              <a:sp3d prstMaterial="matte"/>
            </c:spPr>
          </c:dPt>
          <c:dPt>
            <c:idx val="7"/>
            <c:spPr>
              <a:solidFill>
                <a:srgbClr val="FFFF00"/>
              </a:solidFill>
              <a:ln w="12700" cap="flat">
                <a:noFill/>
                <a:miter lim="400000"/>
              </a:ln>
              <a:effectLst/>
              <a:sp3d prstMaterial="matte"/>
            </c:spPr>
          </c:dPt>
          <c:dPt>
            <c:idx val="8"/>
            <c:spPr>
              <a:solidFill>
                <a:srgbClr val="203864"/>
              </a:solidFill>
              <a:ln w="12700" cap="flat">
                <a:noFill/>
                <a:miter lim="400000"/>
              </a:ln>
              <a:effectLst/>
              <a:sp3d prstMaterial="matte"/>
            </c:spPr>
          </c:dPt>
          <c:dPt>
            <c:idx val="9"/>
            <c:spPr>
              <a:solidFill>
                <a:srgbClr val="385724"/>
              </a:solidFill>
              <a:ln w="12700" cap="flat">
                <a:noFill/>
                <a:miter lim="400000"/>
              </a:ln>
              <a:effectLst/>
              <a:sp3d prstMaterial="matte"/>
            </c:spPr>
          </c:dPt>
          <c:dLbls>
            <c:dLbl>
              <c:idx val="0"/>
              <c:numFmt formatCode="0.####" sourceLinked="0"/>
              <c:txPr>
                <a:bodyPr/>
                <a:lstStyle/>
                <a:p>
                  <a:pPr>
                    <a:defRPr b="0" i="0" strike="noStrike" sz="1000" u="none">
                      <a:solidFill>
                        <a:srgbClr val="404040"/>
                      </a:solidFill>
                      <a:latin typeface="Calibri"/>
                    </a:defRPr>
                  </a:pPr>
                </a:p>
              </c:txPr>
              <c:showLegendKey val="0"/>
              <c:showVal val="1"/>
              <c:showCatName val="0"/>
              <c:showSerName val="0"/>
              <c:showPercent val="0"/>
              <c:showBubbleSize val="0"/>
            </c:dLbl>
            <c:dLbl>
              <c:idx val="1"/>
              <c:numFmt formatCode="0.####" sourceLinked="0"/>
              <c:txPr>
                <a:bodyPr/>
                <a:lstStyle/>
                <a:p>
                  <a:pPr>
                    <a:defRPr b="0" i="0" strike="noStrike" sz="1000" u="none">
                      <a:solidFill>
                        <a:srgbClr val="404040"/>
                      </a:solidFill>
                      <a:latin typeface="Calibri"/>
                    </a:defRPr>
                  </a:pPr>
                </a:p>
              </c:txPr>
              <c:showLegendKey val="0"/>
              <c:showVal val="1"/>
              <c:showCatName val="0"/>
              <c:showSerName val="0"/>
              <c:showPercent val="0"/>
              <c:showBubbleSize val="0"/>
            </c:dLbl>
            <c:dLbl>
              <c:idx val="2"/>
              <c:numFmt formatCode="0.####" sourceLinked="0"/>
              <c:txPr>
                <a:bodyPr/>
                <a:lstStyle/>
                <a:p>
                  <a:pPr>
                    <a:defRPr b="0" i="0" strike="noStrike" sz="1000" u="none">
                      <a:solidFill>
                        <a:srgbClr val="404040"/>
                      </a:solidFill>
                      <a:latin typeface="Calibri"/>
                    </a:defRPr>
                  </a:pPr>
                </a:p>
              </c:txPr>
              <c:showLegendKey val="0"/>
              <c:showVal val="1"/>
              <c:showCatName val="0"/>
              <c:showSerName val="0"/>
              <c:showPercent val="0"/>
              <c:showBubbleSize val="0"/>
            </c:dLbl>
            <c:dLbl>
              <c:idx val="3"/>
              <c:numFmt formatCode="0.####" sourceLinked="0"/>
              <c:txPr>
                <a:bodyPr/>
                <a:lstStyle/>
                <a:p>
                  <a:pPr>
                    <a:defRPr b="0" i="0" strike="noStrike" sz="1000" u="none">
                      <a:solidFill>
                        <a:srgbClr val="404040"/>
                      </a:solidFill>
                      <a:latin typeface="Calibri"/>
                    </a:defRPr>
                  </a:pPr>
                </a:p>
              </c:txPr>
              <c:showLegendKey val="0"/>
              <c:showVal val="1"/>
              <c:showCatName val="0"/>
              <c:showSerName val="0"/>
              <c:showPercent val="0"/>
              <c:showBubbleSize val="0"/>
            </c:dLbl>
            <c:dLbl>
              <c:idx val="4"/>
              <c:numFmt formatCode="0.####" sourceLinked="0"/>
              <c:txPr>
                <a:bodyPr/>
                <a:lstStyle/>
                <a:p>
                  <a:pPr>
                    <a:defRPr b="0" i="0" strike="noStrike" sz="1000" u="none">
                      <a:solidFill>
                        <a:srgbClr val="404040"/>
                      </a:solidFill>
                      <a:latin typeface="Calibri"/>
                    </a:defRPr>
                  </a:pPr>
                </a:p>
              </c:txPr>
              <c:showLegendKey val="0"/>
              <c:showVal val="1"/>
              <c:showCatName val="0"/>
              <c:showSerName val="0"/>
              <c:showPercent val="0"/>
              <c:showBubbleSize val="0"/>
            </c:dLbl>
            <c:dLbl>
              <c:idx val="5"/>
              <c:numFmt formatCode="0.####" sourceLinked="0"/>
              <c:txPr>
                <a:bodyPr/>
                <a:lstStyle/>
                <a:p>
                  <a:pPr>
                    <a:defRPr b="0" i="0" strike="noStrike" sz="1000" u="none">
                      <a:solidFill>
                        <a:srgbClr val="404040"/>
                      </a:solidFill>
                      <a:latin typeface="Calibri"/>
                    </a:defRPr>
                  </a:pPr>
                </a:p>
              </c:txPr>
              <c:showLegendKey val="0"/>
              <c:showVal val="1"/>
              <c:showCatName val="0"/>
              <c:showSerName val="0"/>
              <c:showPercent val="0"/>
              <c:showBubbleSize val="0"/>
            </c:dLbl>
            <c:dLbl>
              <c:idx val="6"/>
              <c:numFmt formatCode="0.####" sourceLinked="0"/>
              <c:txPr>
                <a:bodyPr/>
                <a:lstStyle/>
                <a:p>
                  <a:pPr>
                    <a:defRPr b="0" i="0" strike="noStrike" sz="1000" u="none">
                      <a:solidFill>
                        <a:srgbClr val="404040"/>
                      </a:solidFill>
                      <a:latin typeface="Calibri"/>
                    </a:defRPr>
                  </a:pPr>
                </a:p>
              </c:txPr>
              <c:showLegendKey val="0"/>
              <c:showVal val="1"/>
              <c:showCatName val="0"/>
              <c:showSerName val="0"/>
              <c:showPercent val="0"/>
              <c:showBubbleSize val="0"/>
            </c:dLbl>
            <c:dLbl>
              <c:idx val="7"/>
              <c:numFmt formatCode="0.####" sourceLinked="0"/>
              <c:txPr>
                <a:bodyPr/>
                <a:lstStyle/>
                <a:p>
                  <a:pPr>
                    <a:defRPr b="0" i="0" strike="noStrike" sz="1000" u="none">
                      <a:solidFill>
                        <a:srgbClr val="404040"/>
                      </a:solidFill>
                      <a:latin typeface="Calibri"/>
                    </a:defRPr>
                  </a:pPr>
                </a:p>
              </c:txPr>
              <c:showLegendKey val="0"/>
              <c:showVal val="1"/>
              <c:showCatName val="0"/>
              <c:showSerName val="0"/>
              <c:showPercent val="0"/>
              <c:showBubbleSize val="0"/>
            </c:dLbl>
            <c:dLbl>
              <c:idx val="8"/>
              <c:numFmt formatCode="0.####" sourceLinked="0"/>
              <c:txPr>
                <a:bodyPr/>
                <a:lstStyle/>
                <a:p>
                  <a:pPr>
                    <a:defRPr b="0" i="0" strike="noStrike" sz="1000" u="none">
                      <a:solidFill>
                        <a:srgbClr val="404040"/>
                      </a:solidFill>
                      <a:latin typeface="Calibri"/>
                    </a:defRPr>
                  </a:pPr>
                </a:p>
              </c:txPr>
              <c:showLegendKey val="0"/>
              <c:showVal val="1"/>
              <c:showCatName val="0"/>
              <c:showSerName val="0"/>
              <c:showPercent val="0"/>
              <c:showBubbleSize val="0"/>
            </c:dLbl>
            <c:dLbl>
              <c:idx val="9"/>
              <c:numFmt formatCode="0.####" sourceLinked="0"/>
              <c:txPr>
                <a:bodyPr/>
                <a:lstStyle/>
                <a:p>
                  <a:pPr>
                    <a:defRPr b="0" i="0" strike="noStrike" sz="1000" u="none">
                      <a:solidFill>
                        <a:srgbClr val="404040"/>
                      </a:solidFill>
                      <a:latin typeface="Calibri"/>
                    </a:defRPr>
                  </a:pPr>
                </a:p>
              </c:txPr>
              <c:showLegendKey val="0"/>
              <c:showVal val="1"/>
              <c:showCatName val="0"/>
              <c:showSerName val="0"/>
              <c:showPercent val="0"/>
              <c:showBubbleSize val="0"/>
            </c:dLbl>
            <c:numFmt formatCode="0.####" sourceLinked="0"/>
            <c:txPr>
              <a:bodyPr/>
              <a:lstStyle/>
              <a:p>
                <a:pPr>
                  <a:defRPr b="0" i="0" strike="noStrike" sz="1000" u="none">
                    <a:solidFill>
                      <a:srgbClr val="404040"/>
                    </a:solidFill>
                    <a:latin typeface="Calibri"/>
                  </a:defRPr>
                </a:pPr>
              </a:p>
            </c:txPr>
            <c:showLegendKey val="0"/>
            <c:showVal val="1"/>
            <c:showCatName val="0"/>
            <c:showSerName val="0"/>
            <c:showPercent val="0"/>
            <c:showBubbleSize val="0"/>
            <c:showLeaderLines val="0"/>
          </c:dLbls>
          <c:cat>
            <c:strLit>
              <c:ptCount val="10"/>
              <c:pt idx="0">
                <c:v>RS</c:v>
              </c:pt>
              <c:pt idx="1">
                <c:v>AS</c:v>
              </c:pt>
              <c:pt idx="2">
                <c:v>FZ</c:v>
              </c:pt>
              <c:pt idx="3">
                <c:v>EL</c:v>
              </c:pt>
              <c:pt idx="4">
                <c:v>LV</c:v>
              </c:pt>
              <c:pt idx="5">
                <c:v>SG</c:v>
              </c:pt>
              <c:pt idx="6">
                <c:v>GS</c:v>
              </c:pt>
              <c:pt idx="7">
                <c:v>AT</c:v>
              </c:pt>
              <c:pt idx="8">
                <c:v>Ape</c:v>
              </c:pt>
              <c:pt idx="9">
                <c:v>Pd</c:v>
              </c:pt>
            </c:strLit>
          </c:cat>
          <c:val>
            <c:numLit>
              <c:ptCount val="10"/>
              <c:pt idx="0">
                <c:v>4.085887</c:v>
              </c:pt>
              <c:pt idx="1">
                <c:v>2.803836</c:v>
              </c:pt>
              <c:pt idx="2">
                <c:v>68.250990</c:v>
              </c:pt>
              <c:pt idx="3">
                <c:v>6.884511</c:v>
              </c:pt>
              <c:pt idx="4">
                <c:v>3.439650</c:v>
              </c:pt>
              <c:pt idx="5">
                <c:v>2.605795</c:v>
              </c:pt>
              <c:pt idx="6">
                <c:v>3.622055</c:v>
              </c:pt>
              <c:pt idx="7">
                <c:v>1.167396</c:v>
              </c:pt>
              <c:pt idx="8">
                <c:v>3.887847</c:v>
              </c:pt>
              <c:pt idx="9">
                <c:v>3.252033</c:v>
              </c:pt>
            </c:numLit>
          </c:val>
          <c:shape val="box"/>
        </c:ser>
        <c:gapWidth val="100"/>
        <c:gapDepth val="150"/>
        <c:shape val="box"/>
        <c:axId val="2094734552"/>
        <c:axId val="2094734553"/>
        <c:axId val="2094734554"/>
      </c:bar3DChart>
      <c:catAx>
        <c:axId val="2094734552"/>
        <c:scaling>
          <c:orientation val="minMax"/>
        </c:scaling>
        <c:delete val="0"/>
        <c:axPos val="b"/>
        <c:numFmt formatCode="General" sourceLinked="0"/>
        <c:majorTickMark val="none"/>
        <c:minorTickMark val="none"/>
        <c:tickLblPos val="low"/>
        <c:spPr>
          <a:ln w="12700" cap="flat">
            <a:noFill/>
            <a:prstDash val="solid"/>
            <a:miter lim="800000"/>
          </a:ln>
        </c:spPr>
        <c:txPr>
          <a:bodyPr rot="0"/>
          <a:lstStyle/>
          <a:p>
            <a:pPr>
              <a:defRPr b="0" i="0" strike="noStrike" sz="1200" u="none">
                <a:solidFill>
                  <a:srgbClr val="595959"/>
                </a:solidFill>
                <a:latin typeface="Calibri"/>
              </a:defRPr>
            </a:pPr>
          </a:p>
        </c:txPr>
        <c:crossAx val="2094734553"/>
        <c:crosses val="autoZero"/>
        <c:auto val="1"/>
        <c:lblAlgn val="ctr"/>
        <c:noMultiLvlLbl val="1"/>
      </c:catAx>
      <c:valAx>
        <c:axId val="2094734553"/>
        <c:scaling>
          <c:orientation val="minMax"/>
        </c:scaling>
        <c:delete val="0"/>
        <c:axPos val="l"/>
        <c:numFmt formatCode="0.00" sourceLinked="0"/>
        <c:majorTickMark val="none"/>
        <c:minorTickMark val="none"/>
        <c:tickLblPos val="nextTo"/>
        <c:spPr>
          <a:ln w="12700" cap="flat">
            <a:noFill/>
            <a:prstDash val="solid"/>
            <a:miter lim="800000"/>
          </a:ln>
        </c:spPr>
        <c:txPr>
          <a:bodyPr rot="0"/>
          <a:lstStyle/>
          <a:p>
            <a:pPr>
              <a:defRPr b="0" i="0" strike="noStrike" sz="900" u="none">
                <a:solidFill>
                  <a:srgbClr val="595959"/>
                </a:solidFill>
                <a:latin typeface="Calibri"/>
              </a:defRPr>
            </a:pPr>
          </a:p>
        </c:txPr>
        <c:crossAx val="2094734552"/>
        <c:crosses val="autoZero"/>
        <c:crossBetween val="between"/>
        <c:majorUnit val="17.5"/>
        <c:minorUnit val="8.75"/>
      </c:valAx>
      <c:serAx>
        <c:axId val="2094734554"/>
        <c:scaling>
          <c:orientation val="minMax"/>
        </c:scaling>
        <c:delete val="0"/>
        <c:axPos val="b"/>
        <c:majorTickMark val="out"/>
        <c:minorTickMark val="none"/>
        <c:tickLblPos val="none"/>
        <c:spPr>
          <a:ln w="12700" cap="flat">
            <a:noFill/>
            <a:prstDash val="solid"/>
            <a:miter lim="800000"/>
          </a:ln>
        </c:spPr>
        <c:crossAx val="2094734553"/>
        <c:crosses val="autoZero"/>
        <c:tickLblSkip val="1"/>
      </c:serAx>
      <c:spPr>
        <a:noFill/>
        <a:ln w="12700" cap="flat">
          <a:noFill/>
          <a:miter lim="400000"/>
        </a:ln>
        <a:effectLst/>
      </c:spPr>
    </c:plotArea>
    <c:plotVisOnly val="1"/>
    <c:dispBlanksAs val="gap"/>
  </c:chart>
  <c:spPr>
    <a:noFill/>
    <a:ln w="12700" cap="flat">
      <a:solidFill>
        <a:srgbClr val="000000"/>
      </a:solidFill>
      <a:prstDash val="solid"/>
      <a:round/>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Shape 117"/>
          <p:cNvSpPr/>
          <p:nvPr>
            <p:ph type="sldImg"/>
          </p:nvPr>
        </p:nvSpPr>
        <p:spPr>
          <a:xfrm>
            <a:off x="1143000" y="685800"/>
            <a:ext cx="4572000" cy="3429000"/>
          </a:xfrm>
          <a:prstGeom prst="rect">
            <a:avLst/>
          </a:prstGeom>
        </p:spPr>
        <p:txBody>
          <a:bodyPr/>
          <a:lstStyle/>
          <a:p>
            <a:pPr/>
          </a:p>
        </p:txBody>
      </p:sp>
      <p:sp>
        <p:nvSpPr>
          <p:cNvPr id="118" name="Shape 11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r>
              <a:t>CH= chernozems / PH= phaeozems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sldImg"/>
          </p:nvPr>
        </p:nvSpPr>
        <p:spPr>
          <a:prstGeom prst="rect">
            <a:avLst/>
          </a:prstGeom>
        </p:spPr>
        <p:txBody>
          <a:bodyPr/>
          <a:lstStyle/>
          <a:p>
            <a:pPr/>
          </a:p>
        </p:txBody>
      </p:sp>
      <p:sp>
        <p:nvSpPr>
          <p:cNvPr id="157" name="Shape 157"/>
          <p:cNvSpPr/>
          <p:nvPr>
            <p:ph type="body" sz="quarter" idx="1"/>
          </p:nvPr>
        </p:nvSpPr>
        <p:spPr>
          <a:prstGeom prst="rect">
            <a:avLst/>
          </a:prstGeom>
        </p:spPr>
        <p:txBody>
          <a:bodyPr/>
          <a:lstStyle/>
          <a:p>
            <a:pPr/>
            <a:r>
              <a:t>Patchy distribution of Cambic Phaeozems in NE Romania in relation with spatial distribution of archaeological sites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a:r>
              <a:t>OM = organic matter; CaCO3 = calcium carbonates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p>
            <a:pPr/>
            <a:r>
              <a:t>Cambic Phaeozems are dominant soils in this depression. Most of the archaeological sites occupy these soils, but part of them are situated, like in other cases, at the contact with forest soils.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r>
              <a:t>Neamt depression – the dominant soils are also the cambic phaeozems. Work in progress: at Tirpesti and Topolita (precucuteni settlement), common soil analysis and pXRF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Classified spatial distribution of soil parameters considered as indicators for long term human influence</a:t>
            </a:r>
          </a:p>
          <a:p>
            <a:p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Slide">
    <p:spTree>
      <p:nvGrpSpPr>
        <p:cNvPr id="1" name=""/>
        <p:cNvGrpSpPr/>
        <p:nvPr/>
      </p:nvGrpSpPr>
      <p:grpSpPr>
        <a:xfrm>
          <a:off x="0" y="0"/>
          <a:ext cx="0" cy="0"/>
          <a:chOff x="0" y="0"/>
          <a:chExt cx="0" cy="0"/>
        </a:xfrm>
      </p:grpSpPr>
      <p:sp>
        <p:nvSpPr>
          <p:cNvPr id="11" name="Shape 11"/>
          <p:cNvSpPr/>
          <p:nvPr>
            <p:ph type="title"/>
          </p:nvPr>
        </p:nvSpPr>
        <p:spPr>
          <a:xfrm>
            <a:off x="1524000" y="1122362"/>
            <a:ext cx="9144000" cy="2387601"/>
          </a:xfrm>
          <a:prstGeom prst="rect">
            <a:avLst/>
          </a:prstGeom>
        </p:spPr>
        <p:txBody>
          <a:bodyPr anchor="b"/>
          <a:lstStyle>
            <a:lvl1pPr algn="ctr">
              <a:defRPr sz="6000"/>
            </a:lvl1pPr>
          </a:lstStyle>
          <a:p>
            <a:pPr/>
            <a:r>
              <a:t>Text titlu</a:t>
            </a:r>
          </a:p>
        </p:txBody>
      </p:sp>
      <p:sp>
        <p:nvSpPr>
          <p:cNvPr id="12" name="Shape 12"/>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Nivel corp unu</a:t>
            </a:r>
          </a:p>
          <a:p>
            <a:pPr lvl="1"/>
            <a:r>
              <a:t>Nivel corp doi</a:t>
            </a:r>
          </a:p>
          <a:p>
            <a:pPr lvl="2"/>
            <a:r>
              <a:t>Nivel corp trei</a:t>
            </a:r>
          </a:p>
          <a:p>
            <a:pPr lvl="3"/>
            <a:r>
              <a:t>Nivel corp patru</a:t>
            </a:r>
          </a:p>
          <a:p>
            <a:pPr lvl="4"/>
            <a:r>
              <a:t>Nivel corp cinci</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90" name="Shape 90"/>
          <p:cNvSpPr/>
          <p:nvPr>
            <p:ph type="title"/>
          </p:nvPr>
        </p:nvSpPr>
        <p:spPr>
          <a:xfrm>
            <a:off x="839787" y="457200"/>
            <a:ext cx="3932239" cy="1600200"/>
          </a:xfrm>
          <a:prstGeom prst="rect">
            <a:avLst/>
          </a:prstGeom>
        </p:spPr>
        <p:txBody>
          <a:bodyPr anchor="b"/>
          <a:lstStyle>
            <a:lvl1pPr>
              <a:defRPr sz="3200"/>
            </a:lvl1pPr>
          </a:lstStyle>
          <a:p>
            <a:pPr/>
            <a:r>
              <a:t>Text titlu</a:t>
            </a:r>
          </a:p>
        </p:txBody>
      </p:sp>
      <p:sp>
        <p:nvSpPr>
          <p:cNvPr id="91" name="Shape 91"/>
          <p:cNvSpPr/>
          <p:nvPr>
            <p:ph type="pic" sz="half" idx="13"/>
          </p:nvPr>
        </p:nvSpPr>
        <p:spPr>
          <a:xfrm>
            <a:off x="5183187" y="987425"/>
            <a:ext cx="6172201" cy="4873625"/>
          </a:xfrm>
          <a:prstGeom prst="rect">
            <a:avLst/>
          </a:prstGeom>
        </p:spPr>
        <p:txBody>
          <a:bodyPr lIns="91439" rIns="91439">
            <a:noAutofit/>
          </a:bodyPr>
          <a:lstStyle/>
          <a:p>
            <a:pPr/>
          </a:p>
        </p:txBody>
      </p:sp>
      <p:sp>
        <p:nvSpPr>
          <p:cNvPr id="92" name="Shape 92"/>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Nivel corp unu</a:t>
            </a:r>
          </a:p>
          <a:p>
            <a:pPr lvl="1"/>
            <a:r>
              <a:t>Nivel corp doi</a:t>
            </a:r>
          </a:p>
          <a:p>
            <a:pPr lvl="2"/>
            <a:r>
              <a:t>Nivel corp trei</a:t>
            </a:r>
          </a:p>
          <a:p>
            <a:pPr lvl="3"/>
            <a:r>
              <a:t>Nivel corp patru</a:t>
            </a:r>
          </a:p>
          <a:p>
            <a:pPr lvl="4"/>
            <a:r>
              <a:t>Nivel corp cinci</a:t>
            </a:r>
          </a:p>
        </p:txBody>
      </p:sp>
      <p:sp>
        <p:nvSpPr>
          <p:cNvPr id="93" name="Shape 9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100" name="Shape 100"/>
          <p:cNvSpPr/>
          <p:nvPr>
            <p:ph type="title"/>
          </p:nvPr>
        </p:nvSpPr>
        <p:spPr>
          <a:prstGeom prst="rect">
            <a:avLst/>
          </a:prstGeom>
        </p:spPr>
        <p:txBody>
          <a:bodyPr/>
          <a:lstStyle/>
          <a:p>
            <a:pPr/>
            <a:r>
              <a:t>Text titlu</a:t>
            </a:r>
          </a:p>
        </p:txBody>
      </p:sp>
      <p:sp>
        <p:nvSpPr>
          <p:cNvPr id="101" name="Shape 101"/>
          <p:cNvSpPr/>
          <p:nvPr>
            <p:ph type="body" idx="1"/>
          </p:nvPr>
        </p:nvSpPr>
        <p:spPr>
          <a:xfrm>
            <a:off x="838200" y="1825625"/>
            <a:ext cx="10515600" cy="4351338"/>
          </a:xfrm>
          <a:prstGeom prst="rect">
            <a:avLst/>
          </a:prstGeom>
        </p:spPr>
        <p:txBody>
          <a:bodyPr/>
          <a:lstStyle/>
          <a:p>
            <a:pPr/>
            <a:r>
              <a:t>Nivel corp unu</a:t>
            </a:r>
          </a:p>
          <a:p>
            <a:pPr lvl="1"/>
            <a:r>
              <a:t>Nivel corp doi</a:t>
            </a:r>
          </a:p>
          <a:p>
            <a:pPr lvl="2"/>
            <a:r>
              <a:t>Nivel corp trei</a:t>
            </a:r>
          </a:p>
          <a:p>
            <a:pPr lvl="3"/>
            <a:r>
              <a:t>Nivel corp patru</a:t>
            </a:r>
          </a:p>
          <a:p>
            <a:pPr lvl="4"/>
            <a:r>
              <a:t>Nivel corp cinci</a:t>
            </a:r>
          </a:p>
        </p:txBody>
      </p:sp>
      <p:sp>
        <p:nvSpPr>
          <p:cNvPr id="102" name="Shape 10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09" name="Shape 109"/>
          <p:cNvSpPr/>
          <p:nvPr>
            <p:ph type="title"/>
          </p:nvPr>
        </p:nvSpPr>
        <p:spPr>
          <a:xfrm>
            <a:off x="8724900" y="365125"/>
            <a:ext cx="2628900" cy="5811838"/>
          </a:xfrm>
          <a:prstGeom prst="rect">
            <a:avLst/>
          </a:prstGeom>
        </p:spPr>
        <p:txBody>
          <a:bodyPr/>
          <a:lstStyle/>
          <a:p>
            <a:pPr/>
            <a:r>
              <a:t>Text titlu</a:t>
            </a:r>
          </a:p>
        </p:txBody>
      </p:sp>
      <p:sp>
        <p:nvSpPr>
          <p:cNvPr id="110" name="Shape 110"/>
          <p:cNvSpPr/>
          <p:nvPr>
            <p:ph type="body" idx="1"/>
          </p:nvPr>
        </p:nvSpPr>
        <p:spPr>
          <a:xfrm>
            <a:off x="838200" y="365125"/>
            <a:ext cx="7734300" cy="5811838"/>
          </a:xfrm>
          <a:prstGeom prst="rect">
            <a:avLst/>
          </a:prstGeom>
        </p:spPr>
        <p:txBody>
          <a:bodyPr/>
          <a:lstStyle/>
          <a:p>
            <a:pPr/>
            <a:r>
              <a:t>Nivel corp unu</a:t>
            </a:r>
          </a:p>
          <a:p>
            <a:pPr lvl="1"/>
            <a:r>
              <a:t>Nivel corp doi</a:t>
            </a:r>
          </a:p>
          <a:p>
            <a:pPr lvl="2"/>
            <a:r>
              <a:t>Nivel corp trei</a:t>
            </a:r>
          </a:p>
          <a:p>
            <a:pPr lvl="3"/>
            <a:r>
              <a:t>Nivel corp patru</a:t>
            </a:r>
          </a:p>
          <a:p>
            <a:pPr lvl="4"/>
            <a:r>
              <a:t>Nivel corp cinci</a:t>
            </a:r>
          </a:p>
        </p:txBody>
      </p:sp>
      <p:sp>
        <p:nvSpPr>
          <p:cNvPr id="111" name="Shape 11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Custom Layout">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Text titlu</a:t>
            </a:r>
          </a:p>
        </p:txBody>
      </p:sp>
      <p:sp>
        <p:nvSpPr>
          <p:cNvPr id="21" name="Shape 2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8" name="Shape 28"/>
          <p:cNvSpPr/>
          <p:nvPr>
            <p:ph type="title"/>
          </p:nvPr>
        </p:nvSpPr>
        <p:spPr>
          <a:prstGeom prst="rect">
            <a:avLst/>
          </a:prstGeom>
        </p:spPr>
        <p:txBody>
          <a:bodyPr/>
          <a:lstStyle/>
          <a:p>
            <a:pPr/>
            <a:r>
              <a:t>Text titlu</a:t>
            </a:r>
          </a:p>
        </p:txBody>
      </p:sp>
      <p:sp>
        <p:nvSpPr>
          <p:cNvPr id="29" name="Shape 29"/>
          <p:cNvSpPr/>
          <p:nvPr>
            <p:ph type="body" idx="1"/>
          </p:nvPr>
        </p:nvSpPr>
        <p:spPr>
          <a:xfrm>
            <a:off x="838200" y="1825625"/>
            <a:ext cx="10515600" cy="4351338"/>
          </a:xfrm>
          <a:prstGeom prst="rect">
            <a:avLst/>
          </a:prstGeom>
        </p:spPr>
        <p:txBody>
          <a:bodyPr/>
          <a:lstStyle/>
          <a:p>
            <a:pPr/>
            <a:r>
              <a:t>Nivel corp unu</a:t>
            </a:r>
          </a:p>
          <a:p>
            <a:pPr lvl="1"/>
            <a:r>
              <a:t>Nivel corp doi</a:t>
            </a:r>
          </a:p>
          <a:p>
            <a:pPr lvl="2"/>
            <a:r>
              <a:t>Nivel corp trei</a:t>
            </a:r>
          </a:p>
          <a:p>
            <a:pPr lvl="3"/>
            <a:r>
              <a:t>Nivel corp patru</a:t>
            </a:r>
          </a:p>
          <a:p>
            <a:pPr lvl="4"/>
            <a:r>
              <a:t>Nivel corp cinci</a:t>
            </a:r>
          </a:p>
        </p:txBody>
      </p:sp>
      <p:sp>
        <p:nvSpPr>
          <p:cNvPr id="30" name="Shape 3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37" name="Shape 37"/>
          <p:cNvSpPr/>
          <p:nvPr>
            <p:ph type="title"/>
          </p:nvPr>
        </p:nvSpPr>
        <p:spPr>
          <a:xfrm>
            <a:off x="831850" y="1709738"/>
            <a:ext cx="10515600" cy="2852737"/>
          </a:xfrm>
          <a:prstGeom prst="rect">
            <a:avLst/>
          </a:prstGeom>
        </p:spPr>
        <p:txBody>
          <a:bodyPr anchor="b"/>
          <a:lstStyle>
            <a:lvl1pPr>
              <a:defRPr sz="6000"/>
            </a:lvl1pPr>
          </a:lstStyle>
          <a:p>
            <a:pPr/>
            <a:r>
              <a:t>Text titlu</a:t>
            </a:r>
          </a:p>
        </p:txBody>
      </p:sp>
      <p:sp>
        <p:nvSpPr>
          <p:cNvPr id="38" name="Shape 38"/>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Nivel corp unu</a:t>
            </a:r>
          </a:p>
          <a:p>
            <a:pPr lvl="1"/>
            <a:r>
              <a:t>Nivel corp doi</a:t>
            </a:r>
          </a:p>
          <a:p>
            <a:pPr lvl="2"/>
            <a:r>
              <a:t>Nivel corp trei</a:t>
            </a:r>
          </a:p>
          <a:p>
            <a:pPr lvl="3"/>
            <a:r>
              <a:t>Nivel corp patru</a:t>
            </a:r>
          </a:p>
          <a:p>
            <a:pPr lvl="4"/>
            <a:r>
              <a:t>Nivel corp cinci</a:t>
            </a:r>
          </a:p>
        </p:txBody>
      </p:sp>
      <p:sp>
        <p:nvSpPr>
          <p:cNvPr id="39" name="Shape 3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46" name="Shape 46"/>
          <p:cNvSpPr/>
          <p:nvPr>
            <p:ph type="title"/>
          </p:nvPr>
        </p:nvSpPr>
        <p:spPr>
          <a:prstGeom prst="rect">
            <a:avLst/>
          </a:prstGeom>
        </p:spPr>
        <p:txBody>
          <a:bodyPr/>
          <a:lstStyle/>
          <a:p>
            <a:pPr/>
            <a:r>
              <a:t>Text titlu</a:t>
            </a:r>
          </a:p>
        </p:txBody>
      </p:sp>
      <p:sp>
        <p:nvSpPr>
          <p:cNvPr id="47" name="Shape 47"/>
          <p:cNvSpPr/>
          <p:nvPr>
            <p:ph type="body" sz="half" idx="1"/>
          </p:nvPr>
        </p:nvSpPr>
        <p:spPr>
          <a:xfrm>
            <a:off x="838200" y="1825625"/>
            <a:ext cx="5181600" cy="4351338"/>
          </a:xfrm>
          <a:prstGeom prst="rect">
            <a:avLst/>
          </a:prstGeom>
        </p:spPr>
        <p:txBody>
          <a:bodyPr/>
          <a:lstStyle/>
          <a:p>
            <a:pPr/>
            <a:r>
              <a:t>Nivel corp unu</a:t>
            </a:r>
          </a:p>
          <a:p>
            <a:pPr lvl="1"/>
            <a:r>
              <a:t>Nivel corp doi</a:t>
            </a:r>
          </a:p>
          <a:p>
            <a:pPr lvl="2"/>
            <a:r>
              <a:t>Nivel corp trei</a:t>
            </a:r>
          </a:p>
          <a:p>
            <a:pPr lvl="3"/>
            <a:r>
              <a:t>Nivel corp patru</a:t>
            </a:r>
          </a:p>
          <a:p>
            <a:pPr lvl="4"/>
            <a:r>
              <a:t>Nivel corp cinci</a:t>
            </a:r>
          </a:p>
        </p:txBody>
      </p:sp>
      <p:sp>
        <p:nvSpPr>
          <p:cNvPr id="48" name="Shape 4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55" name="Shape 55"/>
          <p:cNvSpPr/>
          <p:nvPr>
            <p:ph type="title"/>
          </p:nvPr>
        </p:nvSpPr>
        <p:spPr>
          <a:xfrm>
            <a:off x="839787" y="365125"/>
            <a:ext cx="10515601" cy="1325563"/>
          </a:xfrm>
          <a:prstGeom prst="rect">
            <a:avLst/>
          </a:prstGeom>
        </p:spPr>
        <p:txBody>
          <a:bodyPr/>
          <a:lstStyle/>
          <a:p>
            <a:pPr/>
            <a:r>
              <a:t>Text titlu</a:t>
            </a:r>
          </a:p>
        </p:txBody>
      </p:sp>
      <p:sp>
        <p:nvSpPr>
          <p:cNvPr id="56" name="Shape 56"/>
          <p:cNvSpPr/>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Nivel corp unu</a:t>
            </a:r>
          </a:p>
          <a:p>
            <a:pPr lvl="1"/>
            <a:r>
              <a:t>Nivel corp doi</a:t>
            </a:r>
          </a:p>
          <a:p>
            <a:pPr lvl="2"/>
            <a:r>
              <a:t>Nivel corp trei</a:t>
            </a:r>
          </a:p>
          <a:p>
            <a:pPr lvl="3"/>
            <a:r>
              <a:t>Nivel corp patru</a:t>
            </a:r>
          </a:p>
          <a:p>
            <a:pPr lvl="4"/>
            <a:r>
              <a:t>Nivel corp cinci</a:t>
            </a:r>
          </a:p>
        </p:txBody>
      </p:sp>
      <p:sp>
        <p:nvSpPr>
          <p:cNvPr id="57" name="Shape 57"/>
          <p:cNvSpPr/>
          <p:nvPr>
            <p:ph type="body" sz="quarter" idx="13"/>
          </p:nvPr>
        </p:nvSpPr>
        <p:spPr>
          <a:xfrm>
            <a:off x="6172200" y="1681163"/>
            <a:ext cx="5183188" cy="823913"/>
          </a:xfrm>
          <a:prstGeom prst="rect">
            <a:avLst/>
          </a:prstGeom>
        </p:spPr>
        <p:txBody>
          <a:bodyPr anchor="b"/>
          <a:lstStyle/>
          <a:p>
            <a:pPr marL="0" indent="0">
              <a:buSzTx/>
              <a:buFontTx/>
              <a:buNone/>
              <a:defRPr b="1" sz="2400"/>
            </a:pP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65" name="Shape 65"/>
          <p:cNvSpPr/>
          <p:nvPr>
            <p:ph type="title"/>
          </p:nvPr>
        </p:nvSpPr>
        <p:spPr>
          <a:prstGeom prst="rect">
            <a:avLst/>
          </a:prstGeom>
        </p:spPr>
        <p:txBody>
          <a:bodyPr/>
          <a:lstStyle/>
          <a:p>
            <a:pPr/>
            <a:r>
              <a:t>Text titlu</a:t>
            </a:r>
          </a:p>
        </p:txBody>
      </p:sp>
      <p:sp>
        <p:nvSpPr>
          <p:cNvPr id="66" name="Shape 6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73" name="Shape 7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80" name="Shape 80"/>
          <p:cNvSpPr/>
          <p:nvPr>
            <p:ph type="title"/>
          </p:nvPr>
        </p:nvSpPr>
        <p:spPr>
          <a:xfrm>
            <a:off x="839787" y="457200"/>
            <a:ext cx="3932239" cy="1600200"/>
          </a:xfrm>
          <a:prstGeom prst="rect">
            <a:avLst/>
          </a:prstGeom>
        </p:spPr>
        <p:txBody>
          <a:bodyPr anchor="b"/>
          <a:lstStyle>
            <a:lvl1pPr>
              <a:defRPr sz="3200"/>
            </a:lvl1pPr>
          </a:lstStyle>
          <a:p>
            <a:pPr/>
            <a:r>
              <a:t>Text titlu</a:t>
            </a:r>
          </a:p>
        </p:txBody>
      </p:sp>
      <p:sp>
        <p:nvSpPr>
          <p:cNvPr id="81" name="Shape 8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Nivel corp unu</a:t>
            </a:r>
          </a:p>
          <a:p>
            <a:pPr lvl="1"/>
            <a:r>
              <a:t>Nivel corp doi</a:t>
            </a:r>
          </a:p>
          <a:p>
            <a:pPr lvl="2"/>
            <a:r>
              <a:t>Nivel corp trei</a:t>
            </a:r>
          </a:p>
          <a:p>
            <a:pPr lvl="3"/>
            <a:r>
              <a:t>Nivel corp patru</a:t>
            </a:r>
          </a:p>
          <a:p>
            <a:pPr lvl="4"/>
            <a:r>
              <a:t>Nivel corp cinci</a:t>
            </a:r>
          </a:p>
        </p:txBody>
      </p:sp>
      <p:sp>
        <p:nvSpPr>
          <p:cNvPr id="82" name="Shape 82"/>
          <p:cNvSpPr/>
          <p:nvPr>
            <p:ph type="body" sz="quarter" idx="13"/>
          </p:nvPr>
        </p:nvSpPr>
        <p:spPr>
          <a:xfrm>
            <a:off x="839787" y="2057400"/>
            <a:ext cx="3932238" cy="3811588"/>
          </a:xfrm>
          <a:prstGeom prst="rect">
            <a:avLst/>
          </a:prstGeom>
        </p:spPr>
        <p:txBody>
          <a:bodyPr/>
          <a:lstStyle/>
          <a:p>
            <a:pPr marL="0" indent="0">
              <a:buSzTx/>
              <a:buFontTx/>
              <a:buNone/>
              <a:defRPr sz="1600"/>
            </a:pPr>
          </a:p>
        </p:txBody>
      </p:sp>
      <p:sp>
        <p:nvSpPr>
          <p:cNvPr id="83" name="Shape 8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Text titlu</a:t>
            </a:r>
          </a:p>
        </p:txBody>
      </p:sp>
      <p:sp>
        <p:nvSpPr>
          <p:cNvPr id="3" name="Shape 3"/>
          <p:cNvSpPr/>
          <p:nvPr>
            <p:ph type="body" idx="1"/>
          </p:nvPr>
        </p:nvSpPr>
        <p:spPr>
          <a:xfrm>
            <a:off x="609600" y="1600200"/>
            <a:ext cx="109728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Nivel corp unu</a:t>
            </a:r>
          </a:p>
          <a:p>
            <a:pPr lvl="1"/>
            <a:r>
              <a:t>Nivel corp doi</a:t>
            </a:r>
          </a:p>
          <a:p>
            <a:pPr lvl="2"/>
            <a:r>
              <a:t>Nivel corp trei</a:t>
            </a:r>
          </a:p>
          <a:p>
            <a:pPr lvl="3"/>
            <a:r>
              <a:t>Nivel corp patru</a:t>
            </a:r>
          </a:p>
          <a:p>
            <a:pPr lvl="4"/>
            <a:r>
              <a:t>Nivel corp cinci</a:t>
            </a:r>
          </a:p>
        </p:txBody>
      </p:sp>
      <p:sp>
        <p:nvSpPr>
          <p:cNvPr id="4" name="Shape 4"/>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entury Gothic"/>
          <a:ea typeface="Century Gothic"/>
          <a:cs typeface="Century Gothic"/>
          <a:sym typeface="Century Gothic"/>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entury Gothic"/>
          <a:ea typeface="Century Gothic"/>
          <a:cs typeface="Century Gothic"/>
          <a:sym typeface="Century Gothic"/>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entury Gothic"/>
          <a:ea typeface="Century Gothic"/>
          <a:cs typeface="Century Gothic"/>
          <a:sym typeface="Century Gothic"/>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entury Gothic"/>
          <a:ea typeface="Century Gothic"/>
          <a:cs typeface="Century Gothic"/>
          <a:sym typeface="Century Gothic"/>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entury Gothic"/>
          <a:ea typeface="Century Gothic"/>
          <a:cs typeface="Century Gothic"/>
          <a:sym typeface="Century Gothic"/>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entury Gothic"/>
          <a:ea typeface="Century Gothic"/>
          <a:cs typeface="Century Gothic"/>
          <a:sym typeface="Century Gothic"/>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entury Gothic"/>
          <a:ea typeface="Century Gothic"/>
          <a:cs typeface="Century Gothic"/>
          <a:sym typeface="Century Gothic"/>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entury Gothic"/>
          <a:ea typeface="Century Gothic"/>
          <a:cs typeface="Century Gothic"/>
          <a:sym typeface="Century Gothic"/>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ln>
            <a:noFill/>
          </a:ln>
          <a:solidFill>
            <a:srgbClr val="000000"/>
          </a:solidFill>
          <a:uFillTx/>
          <a:latin typeface="Century Gothic"/>
          <a:ea typeface="Century Gothic"/>
          <a:cs typeface="Century Gothic"/>
          <a:sym typeface="Century Gothic"/>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entury Gothic"/>
          <a:ea typeface="Century Gothic"/>
          <a:cs typeface="Century Gothic"/>
          <a:sym typeface="Century Gothic"/>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entury Gothic"/>
          <a:ea typeface="Century Gothic"/>
          <a:cs typeface="Century Gothic"/>
          <a:sym typeface="Century Gothic"/>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entury Gothic"/>
          <a:ea typeface="Century Gothic"/>
          <a:cs typeface="Century Gothic"/>
          <a:sym typeface="Century Gothic"/>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entury Gothic"/>
          <a:ea typeface="Century Gothic"/>
          <a:cs typeface="Century Gothic"/>
          <a:sym typeface="Century Gothic"/>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entury Gothic"/>
          <a:ea typeface="Century Gothic"/>
          <a:cs typeface="Century Gothic"/>
          <a:sym typeface="Century Gothic"/>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entury Gothic"/>
          <a:ea typeface="Century Gothic"/>
          <a:cs typeface="Century Gothic"/>
          <a:sym typeface="Century Gothic"/>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entury Gothic"/>
          <a:ea typeface="Century Gothic"/>
          <a:cs typeface="Century Gothic"/>
          <a:sym typeface="Century Gothic"/>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entury Gothic"/>
          <a:ea typeface="Century Gothic"/>
          <a:cs typeface="Century Gothic"/>
          <a:sym typeface="Century Gothic"/>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ln>
            <a:noFill/>
          </a:ln>
          <a:solidFill>
            <a:srgbClr val="000000"/>
          </a:solidFill>
          <a:uFillTx/>
          <a:latin typeface="Century Gothic"/>
          <a:ea typeface="Century Gothic"/>
          <a:cs typeface="Century Gothic"/>
          <a:sym typeface="Century Gothic"/>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1.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7.png"/><Relationship Id="rId4" Type="http://schemas.openxmlformats.org/officeDocument/2006/relationships/image" Target="../media/image12.jpe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22.png"/><Relationship Id="rId4" Type="http://schemas.openxmlformats.org/officeDocument/2006/relationships/image" Target="../media/image13.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3.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4.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5.jpeg"/><Relationship Id="rId5" Type="http://schemas.openxmlformats.org/officeDocument/2006/relationships/image" Target="../media/image5.png"/><Relationship Id="rId6" Type="http://schemas.openxmlformats.org/officeDocument/2006/relationships/image" Target="../media/image6.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chart" Target="../charts/chart1.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0.jpeg"/><Relationship Id="rId4" Type="http://schemas.openxmlformats.org/officeDocument/2006/relationships/image" Target="../media/image11.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20" name="Shape 120"/>
          <p:cNvSpPr/>
          <p:nvPr/>
        </p:nvSpPr>
        <p:spPr>
          <a:xfrm>
            <a:off x="-135180" y="723575"/>
            <a:ext cx="12327181" cy="1451084"/>
          </a:xfrm>
          <a:prstGeom prst="rect">
            <a:avLst/>
          </a:prstGeom>
          <a:gradFill>
            <a:gsLst>
              <a:gs pos="0">
                <a:srgbClr val="949494"/>
              </a:gs>
              <a:gs pos="50000">
                <a:srgbClr val="D5D5D5"/>
              </a:gs>
              <a:gs pos="100000">
                <a:srgbClr val="FFFFFF"/>
              </a:gs>
            </a:gsLst>
            <a:lin ang="16200000"/>
          </a:gradFill>
          <a:ln w="12700">
            <a:miter lim="400000"/>
          </a:ln>
          <a:effectLst>
            <a:outerShdw sx="100000" sy="100000" kx="0" ky="0" algn="b" rotWithShape="0" blurRad="50800" dist="38100" dir="2700000">
              <a:srgbClr val="000000">
                <a:alpha val="40000"/>
              </a:srgbClr>
            </a:outerShdw>
          </a:effectLst>
        </p:spPr>
        <p:txBody>
          <a:bodyPr lIns="45719" rIns="45719" anchor="ctr"/>
          <a:lstStyle/>
          <a:p>
            <a:pPr algn="ctr">
              <a:defRPr>
                <a:solidFill>
                  <a:srgbClr val="FFFFFF"/>
                </a:solidFill>
              </a:defRPr>
            </a:pPr>
          </a:p>
        </p:txBody>
      </p:sp>
      <p:pic>
        <p:nvPicPr>
          <p:cNvPr id="121" name="image1.png"/>
          <p:cNvPicPr>
            <a:picLocks noChangeAspect="1"/>
          </p:cNvPicPr>
          <p:nvPr/>
        </p:nvPicPr>
        <p:blipFill>
          <a:blip r:embed="rId2">
            <a:extLst/>
          </a:blip>
          <a:stretch>
            <a:fillRect/>
          </a:stretch>
        </p:blipFill>
        <p:spPr>
          <a:xfrm>
            <a:off x="862324" y="172310"/>
            <a:ext cx="3454790" cy="1930160"/>
          </a:xfrm>
          <a:prstGeom prst="rect">
            <a:avLst/>
          </a:prstGeom>
          <a:ln w="12700">
            <a:miter lim="400000"/>
          </a:ln>
        </p:spPr>
      </p:pic>
      <p:sp>
        <p:nvSpPr>
          <p:cNvPr id="122" name="Shape 122"/>
          <p:cNvSpPr/>
          <p:nvPr/>
        </p:nvSpPr>
        <p:spPr>
          <a:xfrm>
            <a:off x="1363400" y="4522834"/>
            <a:ext cx="7296804" cy="1180952"/>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000"/>
              </a:spcBef>
              <a:defRPr sz="1600">
                <a:solidFill>
                  <a:srgbClr val="FFFFFF"/>
                </a:solidFill>
                <a:latin typeface="Cambria"/>
                <a:ea typeface="Cambria"/>
                <a:cs typeface="Cambria"/>
                <a:sym typeface="Cambria"/>
              </a:defRPr>
            </a:pPr>
            <a:r>
              <a:t>Radu Gabriel P</a:t>
            </a:r>
            <a:r>
              <a:t>ÎRNĂU</a:t>
            </a:r>
            <a:r>
              <a:rPr baseline="30000"/>
              <a:t>1</a:t>
            </a:r>
            <a:r>
              <a:t>, Andrei A</a:t>
            </a:r>
            <a:r>
              <a:t>SĂNDULESEI</a:t>
            </a:r>
            <a:r>
              <a:rPr baseline="30000"/>
              <a:t>2 </a:t>
            </a:r>
            <a:endParaRPr sz="1200"/>
          </a:p>
          <a:p>
            <a:pPr>
              <a:lnSpc>
                <a:spcPct val="90000"/>
              </a:lnSpc>
              <a:spcBef>
                <a:spcPts val="1000"/>
              </a:spcBef>
              <a:defRPr baseline="30000" i="1" sz="1400">
                <a:solidFill>
                  <a:srgbClr val="FFFFFF"/>
                </a:solidFill>
                <a:latin typeface="Cambria"/>
                <a:ea typeface="Cambria"/>
                <a:cs typeface="Cambria"/>
                <a:sym typeface="Cambria"/>
              </a:defRPr>
            </a:pPr>
            <a:r>
              <a:t>1 </a:t>
            </a:r>
            <a:r>
              <a:rPr baseline="0"/>
              <a:t>Romanian Academy, Iaşi</a:t>
            </a:r>
            <a:r>
              <a:rPr baseline="0"/>
              <a:t> Branch</a:t>
            </a:r>
            <a:r>
              <a:rPr baseline="0"/>
              <a:t>, Geography Group, </a:t>
            </a:r>
            <a:r>
              <a:rPr baseline="0"/>
              <a:t>Ia</a:t>
            </a:r>
            <a:r>
              <a:rPr baseline="0"/>
              <a:t>și, Romania (radupirnau@yahoo.com)</a:t>
            </a:r>
          </a:p>
          <a:p>
            <a:pPr>
              <a:lnSpc>
                <a:spcPct val="90000"/>
              </a:lnSpc>
              <a:spcBef>
                <a:spcPts val="1000"/>
              </a:spcBef>
              <a:defRPr baseline="30000" i="1" sz="1400">
                <a:solidFill>
                  <a:srgbClr val="FFFFFF"/>
                </a:solidFill>
                <a:latin typeface="Cambria"/>
                <a:ea typeface="Cambria"/>
                <a:cs typeface="Cambria"/>
                <a:sym typeface="Cambria"/>
              </a:defRPr>
            </a:pPr>
            <a:r>
              <a:t>2</a:t>
            </a:r>
            <a:r>
              <a:rPr baseline="0"/>
              <a:t>“Alexandru Ioan Cuza” University of Iaşi, </a:t>
            </a:r>
            <a:r>
              <a:rPr baseline="0"/>
              <a:t>Interdisciplinary Research Department – Field Science, Arheoinvest Research Centre</a:t>
            </a:r>
            <a:r>
              <a:rPr baseline="0"/>
              <a:t>, Iași, Romania (andrei.asandulesei@yahoo.com)</a:t>
            </a:r>
          </a:p>
        </p:txBody>
      </p:sp>
      <p:sp>
        <p:nvSpPr>
          <p:cNvPr id="123" name="Shape 123"/>
          <p:cNvSpPr/>
          <p:nvPr/>
        </p:nvSpPr>
        <p:spPr>
          <a:xfrm>
            <a:off x="1299900" y="2682731"/>
            <a:ext cx="9457021" cy="1082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2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The evolution of relict phaeozems related to Chalcolithic settlements from Eastern Romania</a:t>
            </a:r>
          </a:p>
        </p:txBody>
      </p:sp>
      <p:sp>
        <p:nvSpPr>
          <p:cNvPr id="124" name="Shape 124"/>
          <p:cNvSpPr/>
          <p:nvPr/>
        </p:nvSpPr>
        <p:spPr>
          <a:xfrm>
            <a:off x="-135180" y="723575"/>
            <a:ext cx="12327181" cy="1451084"/>
          </a:xfrm>
          <a:prstGeom prst="rect">
            <a:avLst/>
          </a:prstGeom>
          <a:solidFill>
            <a:srgbClr val="F2F2F2">
              <a:alpha val="72157"/>
            </a:srgbClr>
          </a:solidFill>
          <a:ln w="12700">
            <a:miter lim="400000"/>
          </a:ln>
          <a:effectLst>
            <a:outerShdw sx="100000" sy="100000" kx="0" ky="0" algn="b" rotWithShape="0" blurRad="50800" dist="38100" dir="2700000">
              <a:srgbClr val="000000">
                <a:alpha val="40000"/>
              </a:srgbClr>
            </a:outerShdw>
          </a:effectLst>
        </p:spPr>
        <p:txBody>
          <a:bodyPr lIns="45719" rIns="45719" anchor="ctr"/>
          <a:lstStyle/>
          <a:p>
            <a:pPr algn="ctr">
              <a:defRPr>
                <a:solidFill>
                  <a:srgbClr val="FFFFFF"/>
                </a:solidFill>
              </a:defRPr>
            </a:pPr>
          </a:p>
        </p:txBody>
      </p:sp>
      <p:pic>
        <p:nvPicPr>
          <p:cNvPr id="125" name="image1.png"/>
          <p:cNvPicPr>
            <a:picLocks noChangeAspect="1"/>
          </p:cNvPicPr>
          <p:nvPr/>
        </p:nvPicPr>
        <p:blipFill>
          <a:blip r:embed="rId2">
            <a:extLst/>
          </a:blip>
          <a:stretch>
            <a:fillRect/>
          </a:stretch>
        </p:blipFill>
        <p:spPr>
          <a:xfrm>
            <a:off x="862324" y="172310"/>
            <a:ext cx="3454790" cy="1930160"/>
          </a:xfrm>
          <a:prstGeom prst="rect">
            <a:avLst/>
          </a:prstGeom>
          <a:ln w="12700">
            <a:miter lim="400000"/>
          </a:ln>
        </p:spPr>
      </p:pic>
      <p:sp>
        <p:nvSpPr>
          <p:cNvPr id="126" name="Shape 126"/>
          <p:cNvSpPr/>
          <p:nvPr/>
        </p:nvSpPr>
        <p:spPr>
          <a:xfrm>
            <a:off x="5637957" y="1708888"/>
            <a:ext cx="4444778" cy="307341"/>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45719" rIns="45719">
            <a:spAutoFit/>
          </a:bodyPr>
          <a:lstStyle>
            <a:lvl1pPr algn="r">
              <a:defRPr sz="1400">
                <a:latin typeface="Century Gothic"/>
                <a:ea typeface="Century Gothic"/>
                <a:cs typeface="Century Gothic"/>
                <a:sym typeface="Century Gothic"/>
              </a:defRPr>
            </a:lvl1pPr>
          </a:lstStyle>
          <a:p>
            <a:pPr/>
            <a:r>
              <a:t>(Prague, 30/Sep - 01/Oct 2019)</a:t>
            </a:r>
          </a:p>
        </p:txBody>
      </p:sp>
      <p:sp>
        <p:nvSpPr>
          <p:cNvPr id="127" name="Shape 127"/>
          <p:cNvSpPr/>
          <p:nvPr/>
        </p:nvSpPr>
        <p:spPr>
          <a:xfrm>
            <a:off x="1388800" y="6068147"/>
            <a:ext cx="6222691" cy="523241"/>
          </a:xfrm>
          <a:prstGeom prst="rect">
            <a:avLst/>
          </a:prstGeom>
          <a:ln w="12700">
            <a:miter lim="400000"/>
          </a:ln>
          <a:effectLst>
            <a:outerShdw sx="100000" sy="100000" kx="0" ky="0" algn="b" rotWithShape="0" blurRad="50800" dist="38100" dir="2700000">
              <a:srgbClr val="000000">
                <a:alpha val="40000"/>
              </a:srgbClr>
            </a:outerShdw>
          </a:effectLst>
          <a:extLst>
            <a:ext uri="{C572A759-6A51-4108-AA02-DFA0A04FC94B}">
              <ma14:wrappingTextBoxFlag xmlns:ma14="http://schemas.microsoft.com/office/mac/drawingml/2011/main" val="1"/>
            </a:ext>
          </a:extLst>
        </p:spPr>
        <p:txBody>
          <a:bodyPr lIns="45719" rIns="45719">
            <a:spAutoFit/>
          </a:bodyPr>
          <a:lstStyle>
            <a:lvl1pPr>
              <a:defRPr sz="1400">
                <a:solidFill>
                  <a:srgbClr val="FFFFFF"/>
                </a:solidFill>
                <a:effectLst>
                  <a:outerShdw sx="100000" sy="100000" kx="0" ky="0" algn="b" rotWithShape="0" blurRad="38100" dist="38100" dir="2700000">
                    <a:srgbClr val="000000">
                      <a:alpha val="43137"/>
                    </a:srgbClr>
                  </a:outerShdw>
                </a:effectLst>
                <a:latin typeface="Century Gothic"/>
                <a:ea typeface="Century Gothic"/>
                <a:cs typeface="Century Gothic"/>
                <a:sym typeface="Century Gothic"/>
              </a:defRPr>
            </a:lvl1pPr>
          </a:lstStyle>
          <a:p>
            <a:pPr/>
            <a:r>
              <a:t>TOPIC 2: INTEGRATED APPROACHES COMBINING GEOPHYSICS AND SOIL SCIENCE AT ARCHAEOLOGICAL SITES</a:t>
            </a:r>
          </a:p>
        </p:txBody>
      </p:sp>
      <p:sp>
        <p:nvSpPr>
          <p:cNvPr id="128" name="Shape 128"/>
          <p:cNvSpPr/>
          <p:nvPr/>
        </p:nvSpPr>
        <p:spPr>
          <a:xfrm>
            <a:off x="6460802" y="763531"/>
            <a:ext cx="5504955" cy="1018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6000">
                <a:effectLst>
                  <a:outerShdw sx="100000" sy="100000" kx="0" ky="0" algn="b" rotWithShape="0" blurRad="50800" dist="38100" dir="0">
                    <a:srgbClr val="000000">
                      <a:alpha val="40000"/>
                    </a:srgbClr>
                  </a:outerShdw>
                </a:effectLst>
                <a:latin typeface="Century Gothic"/>
                <a:ea typeface="Century Gothic"/>
                <a:cs typeface="Century Gothic"/>
                <a:sym typeface="Century Gothic"/>
              </a:defRPr>
            </a:lvl1pPr>
          </a:lstStyle>
          <a:p>
            <a:pPr/>
            <a:r>
              <a:t>Workshop 1</a:t>
            </a:r>
          </a:p>
        </p:txBody>
      </p:sp>
      <p:sp>
        <p:nvSpPr>
          <p:cNvPr id="129" name="Shape 129"/>
          <p:cNvSpPr/>
          <p:nvPr/>
        </p:nvSpPr>
        <p:spPr>
          <a:xfrm>
            <a:off x="5826882" y="3249929"/>
            <a:ext cx="538236" cy="358141"/>
          </a:xfrm>
          <a:prstGeom prst="rect">
            <a:avLst/>
          </a:prstGeom>
          <a:ln w="12700">
            <a:miter lim="400000"/>
          </a:ln>
        </p:spPr>
        <p:txBody>
          <a:bodyPr wrap="none" lIns="45719" rIns="45719">
            <a:spAutoFit/>
          </a:bodyPr>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31" name="Shape 231"/>
          <p:cNvSpPr/>
          <p:nvPr/>
        </p:nvSpPr>
        <p:spPr>
          <a:xfrm>
            <a:off x="0" y="311253"/>
            <a:ext cx="12192000" cy="686179"/>
          </a:xfrm>
          <a:prstGeom prst="rect">
            <a:avLst/>
          </a:prstGeom>
          <a:solidFill>
            <a:srgbClr val="FFFFFF"/>
          </a:solidFill>
          <a:ln w="12700">
            <a:miter lim="400000"/>
          </a:ln>
          <a:effectLst>
            <a:outerShdw sx="100000" sy="100000" kx="0" ky="0" algn="b" rotWithShape="0" blurRad="50800" dist="38100" dir="2700000">
              <a:srgbClr val="000000">
                <a:alpha val="40000"/>
              </a:srgbClr>
            </a:outerShdw>
          </a:effectLst>
        </p:spPr>
        <p:txBody>
          <a:bodyPr lIns="45719" rIns="45719" anchor="ctr"/>
          <a:lstStyle/>
          <a:p>
            <a:pPr algn="ctr">
              <a:defRPr>
                <a:solidFill>
                  <a:srgbClr val="FFFFFF"/>
                </a:solidFill>
              </a:defRPr>
            </a:pPr>
          </a:p>
        </p:txBody>
      </p:sp>
      <p:sp>
        <p:nvSpPr>
          <p:cNvPr id="232" name="Shape 232"/>
          <p:cNvSpPr/>
          <p:nvPr/>
        </p:nvSpPr>
        <p:spPr>
          <a:xfrm>
            <a:off x="66082" y="410234"/>
            <a:ext cx="11103086"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360363">
              <a:lnSpc>
                <a:spcPct val="114000"/>
              </a:lnSpc>
              <a:defRPr b="1" sz="2600">
                <a:solidFill>
                  <a:srgbClr val="663300"/>
                </a:solidFill>
                <a:latin typeface="Century Gothic"/>
                <a:ea typeface="Century Gothic"/>
                <a:cs typeface="Century Gothic"/>
                <a:sym typeface="Century Gothic"/>
              </a:defRPr>
            </a:lvl1pPr>
          </a:lstStyle>
          <a:p>
            <a:pPr/>
            <a:r>
              <a:t>Estimation of spatial probability of archeological sites occurrences</a:t>
            </a:r>
          </a:p>
        </p:txBody>
      </p:sp>
      <p:pic>
        <p:nvPicPr>
          <p:cNvPr id="233" name="image2.png"/>
          <p:cNvPicPr>
            <a:picLocks noChangeAspect="1"/>
          </p:cNvPicPr>
          <p:nvPr/>
        </p:nvPicPr>
        <p:blipFill>
          <a:blip r:embed="rId2">
            <a:extLst/>
          </a:blip>
          <a:stretch>
            <a:fillRect/>
          </a:stretch>
        </p:blipFill>
        <p:spPr>
          <a:xfrm>
            <a:off x="201960" y="248210"/>
            <a:ext cx="726675" cy="701310"/>
          </a:xfrm>
          <a:prstGeom prst="rect">
            <a:avLst/>
          </a:prstGeom>
          <a:ln w="12700">
            <a:miter lim="400000"/>
          </a:ln>
        </p:spPr>
      </p:pic>
      <p:sp>
        <p:nvSpPr>
          <p:cNvPr id="234" name="Shape 234"/>
          <p:cNvSpPr/>
          <p:nvPr/>
        </p:nvSpPr>
        <p:spPr>
          <a:xfrm>
            <a:off x="334651" y="1834423"/>
            <a:ext cx="7454904" cy="41700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lgn="just">
              <a:buSzPct val="100000"/>
              <a:buFont typeface="Arial"/>
              <a:buChar char="•"/>
              <a:defRPr b="1" sz="2000">
                <a:solidFill>
                  <a:srgbClr val="FFFFFF"/>
                </a:solidFill>
                <a:latin typeface="Cambria"/>
                <a:ea typeface="Cambria"/>
                <a:cs typeface="Cambria"/>
                <a:sym typeface="Cambria"/>
              </a:defRPr>
            </a:pPr>
            <a:r>
              <a:t>Modeled by binary logistic regression</a:t>
            </a:r>
          </a:p>
          <a:p>
            <a:pPr algn="just">
              <a:defRPr b="1" sz="2000">
                <a:solidFill>
                  <a:srgbClr val="FFFFFF"/>
                </a:solidFill>
                <a:latin typeface="Cambria"/>
                <a:ea typeface="Cambria"/>
                <a:cs typeface="Cambria"/>
                <a:sym typeface="Cambria"/>
              </a:defRPr>
            </a:pPr>
          </a:p>
          <a:p>
            <a:pPr marL="285750" indent="-285750" algn="just">
              <a:buSzPct val="100000"/>
              <a:buFont typeface="Arial"/>
              <a:buChar char="•"/>
              <a:defRPr b="1" sz="2000">
                <a:solidFill>
                  <a:srgbClr val="FFFFFF"/>
                </a:solidFill>
                <a:latin typeface="Cambria"/>
                <a:ea typeface="Cambria"/>
                <a:cs typeface="Cambria"/>
                <a:sym typeface="Cambria"/>
              </a:defRPr>
            </a:pPr>
            <a:r>
              <a:t>Spatial probability model is derived from pH, potassium and clay content:</a:t>
            </a:r>
          </a:p>
          <a:p>
            <a:pPr marL="285750" indent="-285750" algn="just">
              <a:buSzPct val="100000"/>
              <a:buFont typeface="Arial"/>
              <a:buChar char="•"/>
              <a:defRPr b="1" sz="2000">
                <a:solidFill>
                  <a:srgbClr val="FFFFFF"/>
                </a:solidFill>
                <a:latin typeface="Cambria"/>
                <a:ea typeface="Cambria"/>
                <a:cs typeface="Cambria"/>
                <a:sym typeface="Cambria"/>
              </a:defRPr>
            </a:pPr>
          </a:p>
          <a:p>
            <a:pPr algn="just">
              <a:defRPr b="1" sz="2000">
                <a:solidFill>
                  <a:srgbClr val="FFFFFF"/>
                </a:solidFill>
                <a:latin typeface="Cambria"/>
                <a:ea typeface="Cambria"/>
                <a:cs typeface="Cambria"/>
                <a:sym typeface="Cambria"/>
              </a:defRPr>
            </a:pPr>
            <a:r>
              <a:t>Probability = 1 / [1 + e</a:t>
            </a:r>
            <a:r>
              <a:rPr baseline="30599"/>
              <a:t>-(-4.02738 + 0.39221 pH + 0.00585 K + 0.03244 Clay)</a:t>
            </a:r>
            <a:r>
              <a:t>]</a:t>
            </a:r>
          </a:p>
          <a:p>
            <a:pPr marL="285750" indent="-285750" algn="just">
              <a:buSzPct val="100000"/>
              <a:buFont typeface="Arial"/>
              <a:buChar char="•"/>
              <a:defRPr b="1" sz="2000">
                <a:solidFill>
                  <a:srgbClr val="FFFFFF"/>
                </a:solidFill>
                <a:latin typeface="Cambria"/>
                <a:ea typeface="Cambria"/>
                <a:cs typeface="Cambria"/>
                <a:sym typeface="Cambria"/>
              </a:defRPr>
            </a:pPr>
          </a:p>
          <a:p>
            <a:pPr marL="285750" indent="-285750" algn="just">
              <a:buSzPct val="100000"/>
              <a:buFont typeface="Arial"/>
              <a:buChar char="•"/>
              <a:defRPr b="1" sz="2000">
                <a:solidFill>
                  <a:srgbClr val="FFFFFF"/>
                </a:solidFill>
                <a:latin typeface="Cambria"/>
                <a:ea typeface="Cambria"/>
                <a:cs typeface="Cambria"/>
                <a:sym typeface="Cambria"/>
              </a:defRPr>
            </a:pPr>
            <a:r>
              <a:t>Probability increases for soils with higher values of pH, potassium and clay content</a:t>
            </a:r>
          </a:p>
          <a:p>
            <a:pPr algn="just">
              <a:defRPr b="1" sz="2000">
                <a:solidFill>
                  <a:srgbClr val="FFFFFF"/>
                </a:solidFill>
                <a:latin typeface="Cambria"/>
                <a:ea typeface="Cambria"/>
                <a:cs typeface="Cambria"/>
                <a:sym typeface="Cambria"/>
              </a:defRPr>
            </a:pPr>
            <a:r>
              <a:t> </a:t>
            </a:r>
          </a:p>
          <a:p>
            <a:pPr marL="285750" indent="-285750" algn="just">
              <a:buSzPct val="100000"/>
              <a:buFont typeface="Arial"/>
              <a:buChar char="•"/>
              <a:defRPr b="1" sz="2000">
                <a:solidFill>
                  <a:srgbClr val="FFFFFF"/>
                </a:solidFill>
                <a:latin typeface="Cambria"/>
                <a:ea typeface="Cambria"/>
                <a:cs typeface="Cambria"/>
                <a:sym typeface="Cambria"/>
              </a:defRPr>
            </a:pPr>
            <a:r>
              <a:t>The model has a moderate prediction capability (area under ROC curve = 0.702), but it is statistically significant, demonstrating the potential of such an approach and of soil data to predict the probable location of archaeological sites.</a:t>
            </a:r>
          </a:p>
        </p:txBody>
      </p:sp>
      <p:pic>
        <p:nvPicPr>
          <p:cNvPr id="235" name="image25.png"/>
          <p:cNvPicPr>
            <a:picLocks noChangeAspect="1"/>
          </p:cNvPicPr>
          <p:nvPr/>
        </p:nvPicPr>
        <p:blipFill>
          <a:blip r:embed="rId3">
            <a:extLst/>
          </a:blip>
          <a:stretch>
            <a:fillRect/>
          </a:stretch>
        </p:blipFill>
        <p:spPr>
          <a:xfrm>
            <a:off x="8052868" y="1018292"/>
            <a:ext cx="4106113" cy="5802511"/>
          </a:xfrm>
          <a:prstGeom prst="rect">
            <a:avLst/>
          </a:prstGeom>
          <a:ln>
            <a:solidFill>
              <a:srgbClr val="000000"/>
            </a:solidFill>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37" name="Shape 237"/>
          <p:cNvSpPr/>
          <p:nvPr/>
        </p:nvSpPr>
        <p:spPr>
          <a:xfrm>
            <a:off x="0" y="311253"/>
            <a:ext cx="12192000" cy="686179"/>
          </a:xfrm>
          <a:prstGeom prst="rect">
            <a:avLst/>
          </a:prstGeom>
          <a:solidFill>
            <a:srgbClr val="FFFFFF"/>
          </a:solidFill>
          <a:ln w="12700">
            <a:miter lim="400000"/>
          </a:ln>
          <a:effectLst>
            <a:outerShdw sx="100000" sy="100000" kx="0" ky="0" algn="b" rotWithShape="0" blurRad="50800" dist="38100" dir="2700000">
              <a:srgbClr val="000000">
                <a:alpha val="40000"/>
              </a:srgbClr>
            </a:outerShdw>
          </a:effectLst>
        </p:spPr>
        <p:txBody>
          <a:bodyPr lIns="45719" rIns="45719" anchor="ctr"/>
          <a:lstStyle/>
          <a:p>
            <a:pPr algn="ctr">
              <a:defRPr>
                <a:solidFill>
                  <a:srgbClr val="FFFFFF"/>
                </a:solidFill>
              </a:defRPr>
            </a:pPr>
          </a:p>
        </p:txBody>
      </p:sp>
      <p:pic>
        <p:nvPicPr>
          <p:cNvPr id="238" name="image2.png"/>
          <p:cNvPicPr>
            <a:picLocks noChangeAspect="1"/>
          </p:cNvPicPr>
          <p:nvPr/>
        </p:nvPicPr>
        <p:blipFill>
          <a:blip r:embed="rId2">
            <a:extLst/>
          </a:blip>
          <a:stretch>
            <a:fillRect/>
          </a:stretch>
        </p:blipFill>
        <p:spPr>
          <a:xfrm>
            <a:off x="201960" y="248210"/>
            <a:ext cx="726675" cy="701310"/>
          </a:xfrm>
          <a:prstGeom prst="rect">
            <a:avLst/>
          </a:prstGeom>
          <a:ln w="12700">
            <a:miter lim="400000"/>
          </a:ln>
        </p:spPr>
      </p:pic>
      <p:sp>
        <p:nvSpPr>
          <p:cNvPr id="239" name="Shape 239"/>
          <p:cNvSpPr/>
          <p:nvPr/>
        </p:nvSpPr>
        <p:spPr>
          <a:xfrm>
            <a:off x="66082" y="410234"/>
            <a:ext cx="11103086"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360363">
              <a:lnSpc>
                <a:spcPct val="114000"/>
              </a:lnSpc>
              <a:defRPr b="1" sz="2600">
                <a:solidFill>
                  <a:srgbClr val="663300"/>
                </a:solidFill>
                <a:latin typeface="Century Gothic"/>
                <a:ea typeface="Century Gothic"/>
                <a:cs typeface="Century Gothic"/>
                <a:sym typeface="Century Gothic"/>
              </a:defRPr>
            </a:lvl1pPr>
          </a:lstStyle>
          <a:p>
            <a:pPr/>
            <a:r>
              <a:t>Estimation of spatial probability of archeological sites occurrences</a:t>
            </a:r>
          </a:p>
        </p:txBody>
      </p:sp>
      <p:pic>
        <p:nvPicPr>
          <p:cNvPr id="240" name="CSA_sol_01.jpg"/>
          <p:cNvPicPr>
            <a:picLocks noChangeAspect="1"/>
          </p:cNvPicPr>
          <p:nvPr/>
        </p:nvPicPr>
        <p:blipFill>
          <a:blip r:embed="rId3">
            <a:extLst/>
          </a:blip>
          <a:stretch>
            <a:fillRect/>
          </a:stretch>
        </p:blipFill>
        <p:spPr>
          <a:xfrm>
            <a:off x="6211587" y="1008807"/>
            <a:ext cx="5952914" cy="5822113"/>
          </a:xfrm>
          <a:prstGeom prst="rect">
            <a:avLst/>
          </a:prstGeom>
          <a:ln w="12700">
            <a:miter lim="400000"/>
          </a:ln>
        </p:spPr>
      </p:pic>
      <p:sp>
        <p:nvSpPr>
          <p:cNvPr id="241" name="Shape 241"/>
          <p:cNvSpPr/>
          <p:nvPr/>
        </p:nvSpPr>
        <p:spPr>
          <a:xfrm>
            <a:off x="2121790" y="6208160"/>
            <a:ext cx="4035659"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r">
              <a:defRPr>
                <a:solidFill>
                  <a:srgbClr val="FFFFFF"/>
                </a:solidFill>
              </a:defRPr>
            </a:pPr>
            <a:r>
              <a:t>Site catchment area for </a:t>
            </a:r>
          </a:p>
          <a:p>
            <a:pPr algn="r">
              <a:defRPr>
                <a:solidFill>
                  <a:srgbClr val="FFFFFF"/>
                </a:solidFill>
              </a:defRPr>
            </a:pPr>
            <a:r>
              <a:t>Cucuteni, Cetățuie archaeological site</a:t>
            </a:r>
          </a:p>
        </p:txBody>
      </p:sp>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43" name="Shape 243"/>
          <p:cNvSpPr/>
          <p:nvPr/>
        </p:nvSpPr>
        <p:spPr>
          <a:xfrm>
            <a:off x="0" y="311253"/>
            <a:ext cx="12192000" cy="686179"/>
          </a:xfrm>
          <a:prstGeom prst="rect">
            <a:avLst/>
          </a:prstGeom>
          <a:solidFill>
            <a:srgbClr val="FFFFFF"/>
          </a:solidFill>
          <a:ln w="12700">
            <a:miter lim="400000"/>
          </a:ln>
          <a:effectLst>
            <a:outerShdw sx="100000" sy="100000" kx="0" ky="0" algn="b" rotWithShape="0" blurRad="50800" dist="38100" dir="2700000">
              <a:srgbClr val="000000">
                <a:alpha val="40000"/>
              </a:srgbClr>
            </a:outerShdw>
          </a:effectLst>
        </p:spPr>
        <p:txBody>
          <a:bodyPr lIns="45719" rIns="45719" anchor="ctr"/>
          <a:lstStyle/>
          <a:p>
            <a:pPr algn="ctr">
              <a:defRPr>
                <a:solidFill>
                  <a:srgbClr val="FFFFFF"/>
                </a:solidFill>
              </a:defRPr>
            </a:pPr>
          </a:p>
        </p:txBody>
      </p:sp>
      <p:sp>
        <p:nvSpPr>
          <p:cNvPr id="244" name="Shape 244"/>
          <p:cNvSpPr/>
          <p:nvPr/>
        </p:nvSpPr>
        <p:spPr>
          <a:xfrm>
            <a:off x="66082" y="410234"/>
            <a:ext cx="11659762"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360363">
              <a:lnSpc>
                <a:spcPct val="114000"/>
              </a:lnSpc>
              <a:defRPr b="1" sz="3100">
                <a:solidFill>
                  <a:srgbClr val="663300"/>
                </a:solidFill>
                <a:latin typeface="Century Gothic"/>
                <a:ea typeface="Century Gothic"/>
                <a:cs typeface="Century Gothic"/>
                <a:sym typeface="Century Gothic"/>
              </a:defRPr>
            </a:lvl1pPr>
          </a:lstStyle>
          <a:p>
            <a:pPr/>
            <a:r>
              <a:t>Geophysical surveys in areas with high content in P and K</a:t>
            </a:r>
          </a:p>
        </p:txBody>
      </p:sp>
      <p:pic>
        <p:nvPicPr>
          <p:cNvPr id="245" name="image2.png"/>
          <p:cNvPicPr>
            <a:picLocks noChangeAspect="1"/>
          </p:cNvPicPr>
          <p:nvPr/>
        </p:nvPicPr>
        <p:blipFill>
          <a:blip r:embed="rId2">
            <a:extLst/>
          </a:blip>
          <a:stretch>
            <a:fillRect/>
          </a:stretch>
        </p:blipFill>
        <p:spPr>
          <a:xfrm>
            <a:off x="201960" y="248210"/>
            <a:ext cx="726675" cy="701310"/>
          </a:xfrm>
          <a:prstGeom prst="rect">
            <a:avLst/>
          </a:prstGeom>
          <a:ln w="12700">
            <a:miter lim="400000"/>
          </a:ln>
        </p:spPr>
      </p:pic>
      <p:pic>
        <p:nvPicPr>
          <p:cNvPr id="246" name="image27.png"/>
          <p:cNvPicPr>
            <a:picLocks noChangeAspect="1"/>
          </p:cNvPicPr>
          <p:nvPr/>
        </p:nvPicPr>
        <p:blipFill>
          <a:blip r:embed="rId3">
            <a:extLst/>
          </a:blip>
          <a:stretch>
            <a:fillRect/>
          </a:stretch>
        </p:blipFill>
        <p:spPr>
          <a:xfrm>
            <a:off x="8975352" y="2302050"/>
            <a:ext cx="3232906" cy="4572791"/>
          </a:xfrm>
          <a:prstGeom prst="rect">
            <a:avLst/>
          </a:prstGeom>
          <a:ln w="12700">
            <a:miter lim="400000"/>
          </a:ln>
        </p:spPr>
      </p:pic>
      <p:pic>
        <p:nvPicPr>
          <p:cNvPr id="247" name="image28.jpg"/>
          <p:cNvPicPr>
            <a:picLocks noChangeAspect="1"/>
          </p:cNvPicPr>
          <p:nvPr/>
        </p:nvPicPr>
        <p:blipFill>
          <a:blip r:embed="rId4">
            <a:extLst/>
          </a:blip>
          <a:srcRect l="0" t="34570" r="0" b="0"/>
          <a:stretch>
            <a:fillRect/>
          </a:stretch>
        </p:blipFill>
        <p:spPr>
          <a:xfrm>
            <a:off x="36795" y="1066008"/>
            <a:ext cx="2017476" cy="2417800"/>
          </a:xfrm>
          <a:prstGeom prst="rect">
            <a:avLst/>
          </a:prstGeom>
          <a:ln w="12700">
            <a:miter lim="400000"/>
          </a:ln>
        </p:spPr>
      </p:pic>
      <p:pic>
        <p:nvPicPr>
          <p:cNvPr id="248" name="image29.png"/>
          <p:cNvPicPr>
            <a:picLocks noChangeAspect="1"/>
          </p:cNvPicPr>
          <p:nvPr/>
        </p:nvPicPr>
        <p:blipFill>
          <a:blip r:embed="rId5">
            <a:extLst/>
          </a:blip>
          <a:srcRect l="49024" t="0" r="8356" b="0"/>
          <a:stretch>
            <a:fillRect/>
          </a:stretch>
        </p:blipFill>
        <p:spPr>
          <a:xfrm>
            <a:off x="21394" y="3687198"/>
            <a:ext cx="3512109" cy="3154876"/>
          </a:xfrm>
          <a:prstGeom prst="rect">
            <a:avLst/>
          </a:prstGeom>
          <a:ln w="12700">
            <a:miter lim="400000"/>
          </a:ln>
        </p:spPr>
      </p:pic>
      <p:pic>
        <p:nvPicPr>
          <p:cNvPr id="249" name="Cetatuia_2017_03.png"/>
          <p:cNvPicPr>
            <a:picLocks noChangeAspect="1"/>
          </p:cNvPicPr>
          <p:nvPr/>
        </p:nvPicPr>
        <p:blipFill>
          <a:blip r:embed="rId6">
            <a:extLst/>
          </a:blip>
          <a:stretch>
            <a:fillRect/>
          </a:stretch>
        </p:blipFill>
        <p:spPr>
          <a:xfrm>
            <a:off x="3928517" y="3636192"/>
            <a:ext cx="4865252" cy="3154761"/>
          </a:xfrm>
          <a:prstGeom prst="rect">
            <a:avLst/>
          </a:prstGeom>
          <a:ln w="12700">
            <a:miter lim="400000"/>
          </a:ln>
        </p:spPr>
      </p:pic>
      <p:pic>
        <p:nvPicPr>
          <p:cNvPr id="250" name="image26.png"/>
          <p:cNvPicPr>
            <a:picLocks noChangeAspect="1"/>
          </p:cNvPicPr>
          <p:nvPr/>
        </p:nvPicPr>
        <p:blipFill>
          <a:blip r:embed="rId7">
            <a:extLst/>
          </a:blip>
          <a:srcRect l="49445" t="0" r="0" b="0"/>
          <a:stretch>
            <a:fillRect/>
          </a:stretch>
        </p:blipFill>
        <p:spPr>
          <a:xfrm>
            <a:off x="8970570" y="1068169"/>
            <a:ext cx="3242600" cy="2413210"/>
          </a:xfrm>
          <a:prstGeom prst="rect">
            <a:avLst/>
          </a:prstGeom>
          <a:ln w="12700">
            <a:miter lim="400000"/>
          </a:ln>
        </p:spPr>
      </p:pic>
      <p:pic>
        <p:nvPicPr>
          <p:cNvPr id="251" name="Captură de ecran din 2019.09.29 la 15.59.34.png"/>
          <p:cNvPicPr>
            <a:picLocks noChangeAspect="1"/>
          </p:cNvPicPr>
          <p:nvPr/>
        </p:nvPicPr>
        <p:blipFill>
          <a:blip r:embed="rId8">
            <a:extLst/>
          </a:blip>
          <a:srcRect l="20174" t="16854" r="20174" b="13617"/>
          <a:stretch>
            <a:fillRect/>
          </a:stretch>
        </p:blipFill>
        <p:spPr>
          <a:xfrm>
            <a:off x="3929151" y="1173580"/>
            <a:ext cx="3171162" cy="2310192"/>
          </a:xfrm>
          <a:prstGeom prst="rect">
            <a:avLst/>
          </a:prstGeom>
          <a:ln w="12700">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53" name="Shape 253"/>
          <p:cNvSpPr/>
          <p:nvPr/>
        </p:nvSpPr>
        <p:spPr>
          <a:xfrm>
            <a:off x="0" y="311253"/>
            <a:ext cx="12192000" cy="686179"/>
          </a:xfrm>
          <a:prstGeom prst="rect">
            <a:avLst/>
          </a:prstGeom>
          <a:solidFill>
            <a:srgbClr val="FFFFFF"/>
          </a:solidFill>
          <a:ln w="12700">
            <a:miter lim="400000"/>
          </a:ln>
          <a:effectLst>
            <a:outerShdw sx="100000" sy="100000" kx="0" ky="0" algn="b" rotWithShape="0" blurRad="50800" dist="38100" dir="2700000">
              <a:srgbClr val="000000">
                <a:alpha val="40000"/>
              </a:srgbClr>
            </a:outerShdw>
          </a:effectLst>
        </p:spPr>
        <p:txBody>
          <a:bodyPr lIns="45719" rIns="45719" anchor="ctr"/>
          <a:lstStyle/>
          <a:p>
            <a:pPr algn="ctr">
              <a:defRPr>
                <a:solidFill>
                  <a:srgbClr val="FFFFFF"/>
                </a:solidFill>
              </a:defRPr>
            </a:pPr>
          </a:p>
        </p:txBody>
      </p:sp>
      <p:sp>
        <p:nvSpPr>
          <p:cNvPr id="254" name="Shape 254"/>
          <p:cNvSpPr/>
          <p:nvPr/>
        </p:nvSpPr>
        <p:spPr>
          <a:xfrm>
            <a:off x="66082" y="524534"/>
            <a:ext cx="12059836" cy="434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360363">
              <a:lnSpc>
                <a:spcPct val="114000"/>
              </a:lnSpc>
              <a:defRPr b="1" sz="2200">
                <a:solidFill>
                  <a:srgbClr val="663300"/>
                </a:solidFill>
                <a:latin typeface="Century Gothic"/>
                <a:ea typeface="Century Gothic"/>
                <a:cs typeface="Century Gothic"/>
                <a:sym typeface="Century Gothic"/>
              </a:defRPr>
            </a:lvl1pPr>
          </a:lstStyle>
          <a:p>
            <a:pPr/>
            <a:r>
              <a:t>Unknown sites revealed by geophysical surveys in areas with high content in P and K </a:t>
            </a:r>
          </a:p>
        </p:txBody>
      </p:sp>
      <p:pic>
        <p:nvPicPr>
          <p:cNvPr id="255" name="image2.png"/>
          <p:cNvPicPr>
            <a:picLocks noChangeAspect="1"/>
          </p:cNvPicPr>
          <p:nvPr/>
        </p:nvPicPr>
        <p:blipFill>
          <a:blip r:embed="rId2">
            <a:extLst/>
          </a:blip>
          <a:stretch>
            <a:fillRect/>
          </a:stretch>
        </p:blipFill>
        <p:spPr>
          <a:xfrm>
            <a:off x="201960" y="248210"/>
            <a:ext cx="726675" cy="701310"/>
          </a:xfrm>
          <a:prstGeom prst="rect">
            <a:avLst/>
          </a:prstGeom>
          <a:ln w="12700">
            <a:miter lim="400000"/>
          </a:ln>
        </p:spPr>
      </p:pic>
      <p:pic>
        <p:nvPicPr>
          <p:cNvPr id="256" name="image30-filtered.png"/>
          <p:cNvPicPr>
            <a:picLocks noChangeAspect="1"/>
          </p:cNvPicPr>
          <p:nvPr/>
        </p:nvPicPr>
        <p:blipFill>
          <a:blip r:embed="rId3">
            <a:extLst/>
          </a:blip>
          <a:stretch>
            <a:fillRect/>
          </a:stretch>
        </p:blipFill>
        <p:spPr>
          <a:xfrm>
            <a:off x="30071" y="1096212"/>
            <a:ext cx="5002452" cy="5741452"/>
          </a:xfrm>
          <a:prstGeom prst="rect">
            <a:avLst/>
          </a:prstGeom>
          <a:ln w="12700">
            <a:miter lim="400000"/>
          </a:ln>
        </p:spPr>
      </p:pic>
      <p:pic>
        <p:nvPicPr>
          <p:cNvPr id="257" name="image31-filtered.jpeg" descr="A picture containing building, outdoor, tree, grass&#10;&#10;Description automatically generated"/>
          <p:cNvPicPr>
            <a:picLocks noChangeAspect="1"/>
          </p:cNvPicPr>
          <p:nvPr/>
        </p:nvPicPr>
        <p:blipFill>
          <a:blip r:embed="rId4">
            <a:extLst/>
          </a:blip>
          <a:stretch>
            <a:fillRect/>
          </a:stretch>
        </p:blipFill>
        <p:spPr>
          <a:xfrm rot="5400000">
            <a:off x="7419085" y="2053268"/>
            <a:ext cx="5732867" cy="3827340"/>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59" name="Shape 259"/>
          <p:cNvSpPr/>
          <p:nvPr/>
        </p:nvSpPr>
        <p:spPr>
          <a:xfrm>
            <a:off x="0" y="311253"/>
            <a:ext cx="12192000" cy="686179"/>
          </a:xfrm>
          <a:prstGeom prst="rect">
            <a:avLst/>
          </a:prstGeom>
          <a:solidFill>
            <a:srgbClr val="FFFFFF"/>
          </a:solidFill>
          <a:ln w="12700">
            <a:miter lim="400000"/>
          </a:ln>
          <a:effectLst>
            <a:outerShdw sx="100000" sy="100000" kx="0" ky="0" algn="b" rotWithShape="0" blurRad="50800" dist="38100" dir="2700000">
              <a:srgbClr val="000000">
                <a:alpha val="40000"/>
              </a:srgbClr>
            </a:outerShdw>
          </a:effectLst>
        </p:spPr>
        <p:txBody>
          <a:bodyPr lIns="45719" rIns="45719" anchor="ctr"/>
          <a:lstStyle/>
          <a:p>
            <a:pPr algn="ctr">
              <a:defRPr>
                <a:solidFill>
                  <a:srgbClr val="FFFFFF"/>
                </a:solidFill>
              </a:defRPr>
            </a:pPr>
          </a:p>
        </p:txBody>
      </p:sp>
      <p:sp>
        <p:nvSpPr>
          <p:cNvPr id="260" name="Shape 260"/>
          <p:cNvSpPr/>
          <p:nvPr/>
        </p:nvSpPr>
        <p:spPr>
          <a:xfrm>
            <a:off x="66082" y="410234"/>
            <a:ext cx="1110308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360363">
              <a:lnSpc>
                <a:spcPct val="114000"/>
              </a:lnSpc>
              <a:defRPr sz="3600">
                <a:solidFill>
                  <a:srgbClr val="663300"/>
                </a:solidFill>
                <a:latin typeface="Century Gothic"/>
                <a:ea typeface="Century Gothic"/>
                <a:cs typeface="Century Gothic"/>
                <a:sym typeface="Century Gothic"/>
              </a:defRPr>
            </a:lvl1pPr>
          </a:lstStyle>
          <a:p>
            <a:pPr/>
            <a:r>
              <a:t>Conclusions</a:t>
            </a:r>
          </a:p>
        </p:txBody>
      </p:sp>
      <p:pic>
        <p:nvPicPr>
          <p:cNvPr id="261" name="image2.png"/>
          <p:cNvPicPr>
            <a:picLocks noChangeAspect="1"/>
          </p:cNvPicPr>
          <p:nvPr/>
        </p:nvPicPr>
        <p:blipFill>
          <a:blip r:embed="rId2">
            <a:extLst/>
          </a:blip>
          <a:stretch>
            <a:fillRect/>
          </a:stretch>
        </p:blipFill>
        <p:spPr>
          <a:xfrm>
            <a:off x="201960" y="248210"/>
            <a:ext cx="726675" cy="701310"/>
          </a:xfrm>
          <a:prstGeom prst="rect">
            <a:avLst/>
          </a:prstGeom>
          <a:ln w="12700">
            <a:miter lim="400000"/>
          </a:ln>
        </p:spPr>
      </p:pic>
      <p:sp>
        <p:nvSpPr>
          <p:cNvPr id="262" name="Shape 262"/>
          <p:cNvSpPr/>
          <p:nvPr/>
        </p:nvSpPr>
        <p:spPr>
          <a:xfrm>
            <a:off x="91329" y="1930255"/>
            <a:ext cx="8961342" cy="3558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a:solidFill>
                  <a:srgbClr val="FFFFFF"/>
                </a:solidFill>
              </a:defRPr>
            </a:pPr>
            <a:r>
              <a:t>Cambic Phaeozems from NE Romania are relict soils</a:t>
            </a:r>
          </a:p>
          <a:p>
            <a:pPr>
              <a:defRPr>
                <a:solidFill>
                  <a:srgbClr val="FFFFFF"/>
                </a:solidFill>
              </a:defRPr>
            </a:pPr>
          </a:p>
          <a:p>
            <a:pPr marL="285750" indent="-285750">
              <a:buSzPct val="100000"/>
              <a:buFont typeface="Arial"/>
              <a:buChar char="•"/>
              <a:defRPr>
                <a:solidFill>
                  <a:srgbClr val="FFFFFF"/>
                </a:solidFill>
              </a:defRPr>
            </a:pPr>
            <a:r>
              <a:t>The characteristics</a:t>
            </a:r>
            <a:r>
              <a:t> of these soils might be explained by:</a:t>
            </a:r>
          </a:p>
          <a:p>
            <a:pPr marL="285750" indent="-285750">
              <a:buSzPct val="100000"/>
              <a:buFont typeface="Arial"/>
              <a:buChar char="•"/>
              <a:defRPr>
                <a:solidFill>
                  <a:srgbClr val="FFFFFF"/>
                </a:solidFill>
              </a:defRPr>
            </a:pPr>
          </a:p>
          <a:p>
            <a:pPr lvl="1" marL="742950" indent="-285750">
              <a:buSzPct val="100000"/>
              <a:buFont typeface="Wingdings"/>
              <a:buChar char="➢"/>
              <a:defRPr>
                <a:solidFill>
                  <a:srgbClr val="FFFFFF"/>
                </a:solidFill>
              </a:defRPr>
            </a:pPr>
            <a:r>
              <a:t>High calcium carbonate content of the parent material and</a:t>
            </a:r>
            <a:r>
              <a:t>,</a:t>
            </a:r>
            <a:r>
              <a:t> also an important input</a:t>
            </a:r>
            <a:r>
              <a:t> </a:t>
            </a:r>
            <a:r>
              <a:t>of CaCO3</a:t>
            </a:r>
            <a:r>
              <a:t> </a:t>
            </a:r>
            <a:r>
              <a:t>through lateral soil water flow;</a:t>
            </a:r>
          </a:p>
          <a:p>
            <a:pPr>
              <a:defRPr>
                <a:solidFill>
                  <a:srgbClr val="FFFFFF"/>
                </a:solidFill>
              </a:defRPr>
            </a:pPr>
          </a:p>
          <a:p>
            <a:pPr lvl="1" marL="742950" indent="-285750">
              <a:buSzPct val="100000"/>
              <a:buFont typeface="Wingdings"/>
              <a:buChar char="➢"/>
              <a:defRPr>
                <a:solidFill>
                  <a:srgbClr val="FFFFFF"/>
                </a:solidFill>
              </a:defRPr>
            </a:pPr>
            <a:r>
              <a:t>Initial h</a:t>
            </a:r>
            <a:r>
              <a:t>ydromorphic conditions</a:t>
            </a:r>
            <a:r>
              <a:t> with pasture vegetation</a:t>
            </a:r>
            <a:r>
              <a:t> specific for </a:t>
            </a:r>
            <a:r>
              <a:t>these areas, reflected in actual high organic matter reserve;</a:t>
            </a:r>
          </a:p>
          <a:p>
            <a:pPr marL="285750" indent="-285750">
              <a:buSzPct val="100000"/>
              <a:buFont typeface="Wingdings"/>
              <a:buChar char="➢"/>
              <a:defRPr>
                <a:solidFill>
                  <a:srgbClr val="FFFFFF"/>
                </a:solidFill>
              </a:defRPr>
            </a:pPr>
          </a:p>
          <a:p>
            <a:pPr lvl="1" marL="742950" indent="-285750">
              <a:buSzPct val="100000"/>
              <a:buFont typeface="Wingdings"/>
              <a:buChar char="➢"/>
              <a:defRPr>
                <a:solidFill>
                  <a:srgbClr val="FFFFFF"/>
                </a:solidFill>
              </a:defRPr>
            </a:pPr>
            <a:r>
              <a:t>Ancient </a:t>
            </a:r>
            <a:r>
              <a:t>and long-term agricultural practices </a:t>
            </a:r>
            <a:r>
              <a:t>which</a:t>
            </a:r>
            <a:r>
              <a:t> preserves initial soils characteristics</a:t>
            </a:r>
          </a:p>
          <a:p>
            <a:pPr>
              <a:defRPr>
                <a:solidFill>
                  <a:srgbClr val="FFFFFF"/>
                </a:solidFill>
              </a:defRPr>
            </a:pPr>
            <a:r>
              <a:t> </a:t>
            </a:r>
          </a:p>
        </p:txBody>
      </p:sp>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31" name="Shape 131"/>
          <p:cNvSpPr/>
          <p:nvPr/>
        </p:nvSpPr>
        <p:spPr>
          <a:xfrm>
            <a:off x="0" y="311253"/>
            <a:ext cx="12192000" cy="686179"/>
          </a:xfrm>
          <a:prstGeom prst="rect">
            <a:avLst/>
          </a:prstGeom>
          <a:solidFill>
            <a:srgbClr val="FFFFFF"/>
          </a:solidFill>
          <a:ln w="12700">
            <a:miter lim="400000"/>
          </a:ln>
          <a:effectLst>
            <a:outerShdw sx="100000" sy="100000" kx="0" ky="0" algn="b" rotWithShape="0" blurRad="50800" dist="38100" dir="2700000">
              <a:srgbClr val="000000">
                <a:alpha val="40000"/>
              </a:srgbClr>
            </a:outerShdw>
          </a:effectLst>
        </p:spPr>
        <p:txBody>
          <a:bodyPr lIns="45719" rIns="45719" anchor="ctr"/>
          <a:lstStyle/>
          <a:p>
            <a:pPr algn="ctr">
              <a:defRPr>
                <a:solidFill>
                  <a:srgbClr val="FFFFFF"/>
                </a:solidFill>
              </a:defRPr>
            </a:pPr>
          </a:p>
        </p:txBody>
      </p:sp>
      <p:sp>
        <p:nvSpPr>
          <p:cNvPr id="132" name="Shape 132"/>
          <p:cNvSpPr/>
          <p:nvPr/>
        </p:nvSpPr>
        <p:spPr>
          <a:xfrm>
            <a:off x="66082" y="410234"/>
            <a:ext cx="1110308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360363">
              <a:lnSpc>
                <a:spcPct val="114000"/>
              </a:lnSpc>
              <a:defRPr sz="3600">
                <a:solidFill>
                  <a:srgbClr val="663300"/>
                </a:solidFill>
                <a:latin typeface="Century Gothic"/>
                <a:ea typeface="Century Gothic"/>
                <a:cs typeface="Century Gothic"/>
                <a:sym typeface="Century Gothic"/>
              </a:defRPr>
            </a:lvl1pPr>
          </a:lstStyle>
          <a:p>
            <a:pPr/>
            <a:r>
              <a:t>Some introductory thoughts</a:t>
            </a:r>
          </a:p>
        </p:txBody>
      </p:sp>
      <p:sp>
        <p:nvSpPr>
          <p:cNvPr id="133" name="Shape 133"/>
          <p:cNvSpPr/>
          <p:nvPr/>
        </p:nvSpPr>
        <p:spPr>
          <a:xfrm>
            <a:off x="305900" y="1654585"/>
            <a:ext cx="11580200" cy="35858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lgn="just">
              <a:buSzPct val="100000"/>
              <a:buFont typeface="Arial"/>
              <a:buChar char="•"/>
              <a:defRPr b="1" sz="2000">
                <a:solidFill>
                  <a:srgbClr val="FFFFFF"/>
                </a:solidFill>
                <a:latin typeface="Cambria"/>
                <a:ea typeface="Cambria"/>
                <a:cs typeface="Cambria"/>
                <a:sym typeface="Cambria"/>
              </a:defRPr>
            </a:pPr>
            <a:r>
              <a:t>Soils with very thick humus-rich, mollic topsoil horizons with a patchy distribution occur in the eastern and central part of Romania. </a:t>
            </a:r>
          </a:p>
          <a:p>
            <a:pPr marL="285750" indent="-285750" algn="just">
              <a:buSzPct val="100000"/>
              <a:buFont typeface="Arial"/>
              <a:buChar char="•"/>
              <a:defRPr b="1" sz="2000">
                <a:solidFill>
                  <a:srgbClr val="FFFFFF"/>
                </a:solidFill>
                <a:latin typeface="Cambria"/>
                <a:ea typeface="Cambria"/>
                <a:cs typeface="Cambria"/>
                <a:sym typeface="Cambria"/>
              </a:defRPr>
            </a:pPr>
          </a:p>
          <a:p>
            <a:pPr marL="285750" indent="-285750" algn="just">
              <a:buSzPct val="100000"/>
              <a:buFont typeface="Arial"/>
              <a:buChar char="•"/>
              <a:defRPr b="1" sz="2000">
                <a:solidFill>
                  <a:srgbClr val="FFFFFF"/>
                </a:solidFill>
                <a:latin typeface="Cambria"/>
                <a:ea typeface="Cambria"/>
                <a:cs typeface="Cambria"/>
                <a:sym typeface="Cambria"/>
              </a:defRPr>
            </a:pPr>
          </a:p>
          <a:p>
            <a:pPr marL="285750" indent="-285750" algn="just">
              <a:buSzPct val="100000"/>
              <a:buFont typeface="Arial"/>
              <a:buChar char="•"/>
              <a:defRPr b="1" sz="2000">
                <a:solidFill>
                  <a:srgbClr val="FFFFFF"/>
                </a:solidFill>
                <a:latin typeface="Cambria"/>
                <a:ea typeface="Cambria"/>
                <a:cs typeface="Cambria"/>
                <a:sym typeface="Cambria"/>
              </a:defRPr>
            </a:pPr>
            <a:r>
              <a:t>Although, in these areas, the actual climatic conditions favor the development of forest soils, the morphology and chemical proprieties show soils characteristics much closer to those of Phaeozems. </a:t>
            </a:r>
          </a:p>
          <a:p>
            <a:pPr marL="285750" indent="-285750" algn="just">
              <a:buSzPct val="100000"/>
              <a:buFont typeface="Arial"/>
              <a:buChar char="•"/>
              <a:defRPr b="1" sz="2000">
                <a:solidFill>
                  <a:srgbClr val="FFFFFF"/>
                </a:solidFill>
                <a:latin typeface="Cambria"/>
                <a:ea typeface="Cambria"/>
                <a:cs typeface="Cambria"/>
                <a:sym typeface="Cambria"/>
              </a:defRPr>
            </a:pPr>
          </a:p>
          <a:p>
            <a:pPr marL="285750" indent="-285750" algn="just">
              <a:buSzPct val="100000"/>
              <a:buFont typeface="Arial"/>
              <a:buChar char="•"/>
              <a:defRPr b="1" sz="2000">
                <a:solidFill>
                  <a:srgbClr val="FFFFFF"/>
                </a:solidFill>
                <a:latin typeface="Cambria"/>
                <a:ea typeface="Cambria"/>
                <a:cs typeface="Cambria"/>
                <a:sym typeface="Cambria"/>
              </a:defRPr>
            </a:pPr>
          </a:p>
          <a:p>
            <a:pPr marL="285750" indent="-285750" algn="just">
              <a:buSzPct val="100000"/>
              <a:buFont typeface="Arial"/>
              <a:buChar char="•"/>
              <a:defRPr b="1" sz="2000">
                <a:solidFill>
                  <a:srgbClr val="FFFFFF"/>
                </a:solidFill>
                <a:latin typeface="Cambria"/>
                <a:ea typeface="Cambria"/>
                <a:cs typeface="Cambria"/>
                <a:sym typeface="Cambria"/>
              </a:defRPr>
            </a:pPr>
            <a:r>
              <a:t>In Romanian literature, the idea of the anthropogenic influence in development and evolution of these soils has been propose a long time ago but this approach was not systematically investigated so far. Considered the most controversial soil type! </a:t>
            </a:r>
          </a:p>
        </p:txBody>
      </p:sp>
      <p:pic>
        <p:nvPicPr>
          <p:cNvPr id="134" name="image2.png"/>
          <p:cNvPicPr>
            <a:picLocks noChangeAspect="1"/>
          </p:cNvPicPr>
          <p:nvPr/>
        </p:nvPicPr>
        <p:blipFill>
          <a:blip r:embed="rId2">
            <a:extLst/>
          </a:blip>
          <a:stretch>
            <a:fillRect/>
          </a:stretch>
        </p:blipFill>
        <p:spPr>
          <a:xfrm>
            <a:off x="201960" y="248210"/>
            <a:ext cx="726675" cy="701310"/>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36" name="Shape 136"/>
          <p:cNvSpPr/>
          <p:nvPr/>
        </p:nvSpPr>
        <p:spPr>
          <a:xfrm>
            <a:off x="0" y="311253"/>
            <a:ext cx="12192000" cy="686179"/>
          </a:xfrm>
          <a:prstGeom prst="rect">
            <a:avLst/>
          </a:prstGeom>
          <a:solidFill>
            <a:srgbClr val="FFFFFF"/>
          </a:solidFill>
          <a:ln w="12700">
            <a:miter lim="400000"/>
          </a:ln>
          <a:effectLst>
            <a:outerShdw sx="100000" sy="100000" kx="0" ky="0" algn="b" rotWithShape="0" blurRad="50800" dist="38100" dir="2700000">
              <a:srgbClr val="000000">
                <a:alpha val="40000"/>
              </a:srgbClr>
            </a:outerShdw>
          </a:effectLst>
        </p:spPr>
        <p:txBody>
          <a:bodyPr lIns="45719" rIns="45719" anchor="ctr"/>
          <a:lstStyle/>
          <a:p>
            <a:pPr algn="ctr">
              <a:defRPr>
                <a:solidFill>
                  <a:srgbClr val="FFFFFF"/>
                </a:solidFill>
              </a:defRPr>
            </a:pPr>
          </a:p>
        </p:txBody>
      </p:sp>
      <p:sp>
        <p:nvSpPr>
          <p:cNvPr id="137" name="Shape 137"/>
          <p:cNvSpPr/>
          <p:nvPr/>
        </p:nvSpPr>
        <p:spPr>
          <a:xfrm>
            <a:off x="104679" y="410234"/>
            <a:ext cx="1110308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360363">
              <a:lnSpc>
                <a:spcPct val="114000"/>
              </a:lnSpc>
              <a:defRPr sz="3600">
                <a:solidFill>
                  <a:srgbClr val="663300"/>
                </a:solidFill>
                <a:latin typeface="Century Gothic"/>
                <a:ea typeface="Century Gothic"/>
                <a:cs typeface="Century Gothic"/>
                <a:sym typeface="Century Gothic"/>
              </a:defRPr>
            </a:lvl1pPr>
          </a:lstStyle>
          <a:p>
            <a:pPr/>
            <a:r>
              <a:t>Some introductory thoughts</a:t>
            </a:r>
          </a:p>
        </p:txBody>
      </p:sp>
      <p:pic>
        <p:nvPicPr>
          <p:cNvPr id="138" name="image2.png"/>
          <p:cNvPicPr>
            <a:picLocks noChangeAspect="1"/>
          </p:cNvPicPr>
          <p:nvPr/>
        </p:nvPicPr>
        <p:blipFill>
          <a:blip r:embed="rId3">
            <a:extLst/>
          </a:blip>
          <a:stretch>
            <a:fillRect/>
          </a:stretch>
        </p:blipFill>
        <p:spPr>
          <a:xfrm>
            <a:off x="151657" y="248210"/>
            <a:ext cx="726675" cy="701310"/>
          </a:xfrm>
          <a:prstGeom prst="rect">
            <a:avLst/>
          </a:prstGeom>
          <a:ln w="12700">
            <a:miter lim="400000"/>
          </a:ln>
        </p:spPr>
      </p:pic>
      <p:pic>
        <p:nvPicPr>
          <p:cNvPr id="139" name="image2.png"/>
          <p:cNvPicPr>
            <a:picLocks noChangeAspect="1"/>
          </p:cNvPicPr>
          <p:nvPr/>
        </p:nvPicPr>
        <p:blipFill>
          <a:blip r:embed="rId4">
            <a:extLst/>
          </a:blip>
          <a:stretch>
            <a:fillRect/>
          </a:stretch>
        </p:blipFill>
        <p:spPr>
          <a:xfrm>
            <a:off x="9215453" y="3244586"/>
            <a:ext cx="2965820" cy="3192160"/>
          </a:xfrm>
          <a:prstGeom prst="rect">
            <a:avLst/>
          </a:prstGeom>
          <a:ln w="12700">
            <a:miter lim="400000"/>
          </a:ln>
        </p:spPr>
      </p:pic>
      <p:sp>
        <p:nvSpPr>
          <p:cNvPr id="140" name="Shape 140"/>
          <p:cNvSpPr/>
          <p:nvPr/>
        </p:nvSpPr>
        <p:spPr>
          <a:xfrm>
            <a:off x="9670686" y="6370935"/>
            <a:ext cx="2503548" cy="46596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200">
                <a:solidFill>
                  <a:srgbClr val="FFFFFF"/>
                </a:solidFill>
                <a:latin typeface="Cambria"/>
                <a:ea typeface="Cambria"/>
                <a:cs typeface="Cambria"/>
                <a:sym typeface="Cambria"/>
              </a:defRPr>
            </a:pPr>
            <a:r>
              <a:t>Soil</a:t>
            </a:r>
            <a:r>
              <a:t> Geographical</a:t>
            </a:r>
            <a:r>
              <a:t> Database</a:t>
            </a:r>
            <a:r>
              <a:t> of Eurasia</a:t>
            </a:r>
          </a:p>
          <a:p>
            <a:pPr algn="ctr">
              <a:defRPr sz="1200">
                <a:solidFill>
                  <a:srgbClr val="FFFFFF"/>
                </a:solidFill>
                <a:latin typeface="Cambria"/>
                <a:ea typeface="Cambria"/>
                <a:cs typeface="Cambria"/>
                <a:sym typeface="Cambria"/>
              </a:defRPr>
            </a:pPr>
            <a:r>
              <a:t>(SGDBE, version 2)</a:t>
            </a:r>
          </a:p>
        </p:txBody>
      </p:sp>
      <p:pic>
        <p:nvPicPr>
          <p:cNvPr id="141" name="image5.jpg"/>
          <p:cNvPicPr>
            <a:picLocks noChangeAspect="1"/>
          </p:cNvPicPr>
          <p:nvPr/>
        </p:nvPicPr>
        <p:blipFill>
          <a:blip r:embed="rId5">
            <a:extLst/>
          </a:blip>
          <a:stretch>
            <a:fillRect/>
          </a:stretch>
        </p:blipFill>
        <p:spPr>
          <a:xfrm>
            <a:off x="9531199" y="8142"/>
            <a:ext cx="2334360" cy="3204858"/>
          </a:xfrm>
          <a:prstGeom prst="rect">
            <a:avLst/>
          </a:prstGeom>
          <a:ln w="12700">
            <a:miter lim="400000"/>
          </a:ln>
        </p:spPr>
      </p:pic>
      <p:sp>
        <p:nvSpPr>
          <p:cNvPr id="142" name="Shape 142"/>
          <p:cNvSpPr/>
          <p:nvPr/>
        </p:nvSpPr>
        <p:spPr>
          <a:xfrm rot="5410671">
            <a:off x="9670307" y="2433922"/>
            <a:ext cx="2154925" cy="286103"/>
          </a:xfrm>
          <a:prstGeom prst="rightArrow">
            <a:avLst>
              <a:gd name="adj1" fmla="val 50000"/>
              <a:gd name="adj2" fmla="val 47177"/>
            </a:avLst>
          </a:prstGeom>
          <a:gradFill>
            <a:gsLst>
              <a:gs pos="0">
                <a:srgbClr val="80B860"/>
              </a:gs>
              <a:gs pos="50000">
                <a:srgbClr val="6FB242"/>
              </a:gs>
              <a:gs pos="100000">
                <a:srgbClr val="61A236"/>
              </a:gs>
            </a:gsLst>
            <a:lin ang="5400000"/>
          </a:gradFill>
          <a:ln w="6350">
            <a:solidFill>
              <a:schemeClr val="accent1"/>
            </a:solidFill>
            <a:miter/>
          </a:ln>
          <a:effectLst>
            <a:outerShdw sx="100000" sy="100000" kx="0" ky="0" algn="b" rotWithShape="0" blurRad="63500" dist="19050" dir="5400000">
              <a:srgbClr val="000000">
                <a:alpha val="63000"/>
              </a:srgbClr>
            </a:outerShdw>
          </a:effectLst>
        </p:spPr>
        <p:txBody>
          <a:bodyPr lIns="45719" rIns="45719"/>
          <a:lstStyle/>
          <a:p>
            <a:pPr>
              <a:defRPr>
                <a:solidFill>
                  <a:srgbClr val="FFFFFF"/>
                </a:solidFill>
              </a:defRPr>
            </a:pPr>
          </a:p>
        </p:txBody>
      </p:sp>
      <p:sp>
        <p:nvSpPr>
          <p:cNvPr id="143" name="Shape 143"/>
          <p:cNvSpPr/>
          <p:nvPr/>
        </p:nvSpPr>
        <p:spPr>
          <a:xfrm>
            <a:off x="160254" y="1512106"/>
            <a:ext cx="8827576" cy="46548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lgn="just">
              <a:buSzPct val="100000"/>
              <a:buFont typeface="Arial"/>
              <a:buChar char="•"/>
              <a:defRPr sz="1600">
                <a:solidFill>
                  <a:srgbClr val="FFFFFF"/>
                </a:solidFill>
                <a:latin typeface="Cambria"/>
                <a:ea typeface="Cambria"/>
                <a:cs typeface="Cambria"/>
                <a:sym typeface="Cambria"/>
              </a:defRPr>
            </a:pPr>
            <a:r>
              <a:t>Soils with similar properties, considered as relict chernozems/phaeozems, are found on significant surfaces in Central Europe as well, but although there is a relative consensus on the taxonomic classification and the relict character of these soils, hypotheses about their genesis and age are often contradictory</a:t>
            </a:r>
            <a:r>
              <a:t>:</a:t>
            </a:r>
          </a:p>
          <a:p>
            <a:pPr algn="just">
              <a:defRPr b="1" sz="1600">
                <a:solidFill>
                  <a:srgbClr val="FFFFFF"/>
                </a:solidFill>
                <a:latin typeface="Cambria"/>
                <a:ea typeface="Cambria"/>
                <a:cs typeface="Cambria"/>
                <a:sym typeface="Cambria"/>
              </a:defRPr>
            </a:pPr>
          </a:p>
          <a:p>
            <a:pPr marL="285750" indent="-285750" algn="just">
              <a:buSzPct val="100000"/>
              <a:buFont typeface="Wingdings"/>
              <a:buChar char="➢"/>
              <a:defRPr sz="1600">
                <a:solidFill>
                  <a:srgbClr val="FFFFFF"/>
                </a:solidFill>
                <a:latin typeface="Cambria"/>
                <a:ea typeface="Cambria"/>
                <a:cs typeface="Cambria"/>
                <a:sym typeface="Cambria"/>
              </a:defRPr>
            </a:pPr>
            <a:r>
              <a:t>CH</a:t>
            </a:r>
            <a:r>
              <a:t> / </a:t>
            </a:r>
            <a:r>
              <a:t>PH</a:t>
            </a:r>
            <a:r>
              <a:t> were formed in Boreal-Subboreal range, </a:t>
            </a:r>
            <a:r>
              <a:t>most likely</a:t>
            </a:r>
            <a:r>
              <a:t> in the Atlantic (7800-5700 bp) (Laatsch, 1934);</a:t>
            </a:r>
          </a:p>
          <a:p>
            <a:pPr marL="285750" indent="-285750" algn="just">
              <a:buSzPct val="100000"/>
              <a:buFont typeface="Wingdings"/>
              <a:buChar char="➢"/>
              <a:defRPr sz="1600">
                <a:solidFill>
                  <a:srgbClr val="FFFFFF"/>
                </a:solidFill>
                <a:latin typeface="Cambria"/>
                <a:ea typeface="Cambria"/>
                <a:cs typeface="Cambria"/>
                <a:sym typeface="Cambria"/>
              </a:defRPr>
            </a:pPr>
          </a:p>
          <a:p>
            <a:pPr marL="285750" indent="-285750" algn="just">
              <a:buSzPct val="100000"/>
              <a:buFont typeface="Wingdings"/>
              <a:buChar char="➢"/>
              <a:defRPr sz="1600">
                <a:solidFill>
                  <a:srgbClr val="FFFFFF"/>
                </a:solidFill>
                <a:latin typeface="Cambria"/>
                <a:ea typeface="Cambria"/>
                <a:cs typeface="Cambria"/>
                <a:sym typeface="Cambria"/>
              </a:defRPr>
            </a:pPr>
            <a:r>
              <a:t>The first Neolithic inhabitants (LBK: 7500-7000 BC) settled in Central Europe in regions where CH / PH already existed, a prerequisite for the beginning of agriculture (Luning, 2000);</a:t>
            </a:r>
          </a:p>
          <a:p>
            <a:pPr algn="just">
              <a:defRPr sz="1600">
                <a:solidFill>
                  <a:srgbClr val="FFFFFF"/>
                </a:solidFill>
                <a:latin typeface="Cambria"/>
                <a:ea typeface="Cambria"/>
                <a:cs typeface="Cambria"/>
                <a:sym typeface="Cambria"/>
              </a:defRPr>
            </a:pPr>
          </a:p>
          <a:p>
            <a:pPr marL="285750" indent="-285750" algn="just">
              <a:buSzPct val="100000"/>
              <a:buFont typeface="Wingdings"/>
              <a:buChar char="➢"/>
              <a:defRPr sz="1600">
                <a:solidFill>
                  <a:srgbClr val="FFFFFF"/>
                </a:solidFill>
                <a:latin typeface="Cambria"/>
                <a:ea typeface="Cambria"/>
                <a:cs typeface="Cambria"/>
                <a:sym typeface="Cambria"/>
              </a:defRPr>
            </a:pPr>
            <a:r>
              <a:t>CH</a:t>
            </a:r>
            <a:r>
              <a:t> / </a:t>
            </a:r>
            <a:r>
              <a:t>PH</a:t>
            </a:r>
            <a:r>
              <a:t> </a:t>
            </a:r>
            <a:r>
              <a:t>were </a:t>
            </a:r>
            <a:r>
              <a:t>formed during Boreal (Hilgers, 2003);</a:t>
            </a:r>
          </a:p>
          <a:p>
            <a:pPr algn="just">
              <a:defRPr sz="1600">
                <a:solidFill>
                  <a:srgbClr val="FFFFFF"/>
                </a:solidFill>
                <a:latin typeface="Cambria"/>
                <a:ea typeface="Cambria"/>
                <a:cs typeface="Cambria"/>
                <a:sym typeface="Cambria"/>
              </a:defRPr>
            </a:pPr>
          </a:p>
          <a:p>
            <a:pPr marL="285750" indent="-285750" algn="just">
              <a:buSzPct val="100000"/>
              <a:buFont typeface="Wingdings"/>
              <a:buChar char="➢"/>
              <a:defRPr sz="1600">
                <a:solidFill>
                  <a:srgbClr val="FFFFFF"/>
                </a:solidFill>
                <a:latin typeface="Cambria"/>
                <a:ea typeface="Cambria"/>
                <a:cs typeface="Cambria"/>
                <a:sym typeface="Cambria"/>
              </a:defRPr>
            </a:pPr>
            <a:r>
              <a:t>CH</a:t>
            </a:r>
            <a:r>
              <a:t> / </a:t>
            </a:r>
            <a:r>
              <a:t>PH</a:t>
            </a:r>
            <a:r>
              <a:t> were formed between the Mesolithic and the Middle Ages (Gerlach, 2003);</a:t>
            </a:r>
          </a:p>
          <a:p>
            <a:pPr algn="just">
              <a:defRPr sz="1600">
                <a:solidFill>
                  <a:srgbClr val="FFFFFF"/>
                </a:solidFill>
                <a:latin typeface="Cambria"/>
                <a:ea typeface="Cambria"/>
                <a:cs typeface="Cambria"/>
                <a:sym typeface="Cambria"/>
              </a:defRPr>
            </a:pPr>
          </a:p>
          <a:p>
            <a:pPr marL="285750" indent="-285750" algn="just">
              <a:buSzPct val="100000"/>
              <a:buFont typeface="Wingdings"/>
              <a:buChar char="➢"/>
              <a:defRPr sz="1600">
                <a:solidFill>
                  <a:srgbClr val="FFFFFF"/>
                </a:solidFill>
                <a:latin typeface="Cambria"/>
                <a:ea typeface="Cambria"/>
                <a:cs typeface="Cambria"/>
                <a:sym typeface="Cambria"/>
              </a:defRPr>
            </a:pPr>
            <a:r>
              <a:t>CH</a:t>
            </a:r>
            <a:r>
              <a:t> / </a:t>
            </a:r>
            <a:r>
              <a:t>PH</a:t>
            </a:r>
            <a:r>
              <a:t> from Central Europe are relic</a:t>
            </a:r>
            <a:r>
              <a:t>t</a:t>
            </a:r>
            <a:r>
              <a:t> soils, formed in Pre</a:t>
            </a:r>
            <a:r>
              <a:t>b</a:t>
            </a:r>
            <a:r>
              <a:t>oreal-Boreal (10000-7500 BP) (Lorz, 2011);</a:t>
            </a:r>
          </a:p>
          <a:p>
            <a:pPr algn="just">
              <a:defRPr sz="1600">
                <a:solidFill>
                  <a:srgbClr val="FFFFFF"/>
                </a:solidFill>
                <a:latin typeface="Cambria"/>
                <a:ea typeface="Cambria"/>
                <a:cs typeface="Cambria"/>
                <a:sym typeface="Cambria"/>
              </a:defRPr>
            </a:pPr>
          </a:p>
          <a:p>
            <a:pPr marL="285750" indent="-285750" algn="just">
              <a:buSzPct val="100000"/>
              <a:buFont typeface="Wingdings"/>
              <a:buChar char="➢"/>
              <a:defRPr sz="1600">
                <a:solidFill>
                  <a:srgbClr val="FFFFFF"/>
                </a:solidFill>
                <a:latin typeface="Cambria"/>
                <a:ea typeface="Cambria"/>
                <a:cs typeface="Cambria"/>
                <a:sym typeface="Cambria"/>
              </a:defRPr>
            </a:pPr>
            <a:r>
              <a:t>Chernozem-like soils are man-made and natural Chernozem formation can be excluded (Kasielke et al., 2019).</a:t>
            </a:r>
          </a:p>
        </p:txBody>
      </p:sp>
      <p:pic>
        <p:nvPicPr>
          <p:cNvPr id="144" name="image4.jpg"/>
          <p:cNvPicPr>
            <a:picLocks noChangeAspect="1"/>
          </p:cNvPicPr>
          <p:nvPr/>
        </p:nvPicPr>
        <p:blipFill>
          <a:blip r:embed="rId6">
            <a:extLst/>
          </a:blip>
          <a:stretch>
            <a:fillRect/>
          </a:stretch>
        </p:blipFill>
        <p:spPr>
          <a:xfrm>
            <a:off x="10849208" y="2921006"/>
            <a:ext cx="1346201" cy="457201"/>
          </a:xfrm>
          <a:prstGeom prst="rect">
            <a:avLst/>
          </a:prstGeom>
          <a:ln w="12700">
            <a:miter lim="400000"/>
          </a:ln>
        </p:spPr>
      </p:pic>
      <p:pic>
        <p:nvPicPr>
          <p:cNvPr id="145" name="image3.jpg"/>
          <p:cNvPicPr>
            <a:picLocks noChangeAspect="1"/>
          </p:cNvPicPr>
          <p:nvPr/>
        </p:nvPicPr>
        <p:blipFill>
          <a:blip r:embed="rId7">
            <a:extLst/>
          </a:blip>
          <a:stretch>
            <a:fillRect/>
          </a:stretch>
        </p:blipFill>
        <p:spPr>
          <a:xfrm>
            <a:off x="9200968" y="2921006"/>
            <a:ext cx="1435101" cy="457201"/>
          </a:xfrm>
          <a:prstGeom prst="rect">
            <a:avLst/>
          </a:prstGeom>
          <a:ln w="12700">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49" name="Shape 149"/>
          <p:cNvSpPr/>
          <p:nvPr/>
        </p:nvSpPr>
        <p:spPr>
          <a:xfrm>
            <a:off x="0" y="293286"/>
            <a:ext cx="12192000" cy="686178"/>
          </a:xfrm>
          <a:prstGeom prst="rect">
            <a:avLst/>
          </a:prstGeom>
          <a:solidFill>
            <a:srgbClr val="FFFFFF"/>
          </a:solidFill>
          <a:ln w="12700">
            <a:miter lim="400000"/>
          </a:ln>
          <a:effectLst>
            <a:outerShdw sx="100000" sy="100000" kx="0" ky="0" algn="b" rotWithShape="0" blurRad="50800" dist="38100" dir="2700000">
              <a:srgbClr val="000000">
                <a:alpha val="40000"/>
              </a:srgbClr>
            </a:outerShdw>
          </a:effectLst>
        </p:spPr>
        <p:txBody>
          <a:bodyPr lIns="45719" rIns="45719" anchor="ctr"/>
          <a:lstStyle/>
          <a:p>
            <a:pPr algn="ctr">
              <a:defRPr>
                <a:solidFill>
                  <a:srgbClr val="FFFFFF"/>
                </a:solidFill>
              </a:defRPr>
            </a:pPr>
          </a:p>
        </p:txBody>
      </p:sp>
      <p:sp>
        <p:nvSpPr>
          <p:cNvPr id="150" name="Shape 150"/>
          <p:cNvSpPr/>
          <p:nvPr/>
        </p:nvSpPr>
        <p:spPr>
          <a:xfrm>
            <a:off x="9413" y="349355"/>
            <a:ext cx="11103087"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360363">
              <a:lnSpc>
                <a:spcPct val="114000"/>
              </a:lnSpc>
              <a:defRPr b="1" sz="3600">
                <a:solidFill>
                  <a:srgbClr val="663300"/>
                </a:solidFill>
                <a:latin typeface="Century Gothic"/>
                <a:ea typeface="Century Gothic"/>
                <a:cs typeface="Century Gothic"/>
                <a:sym typeface="Century Gothic"/>
              </a:defRPr>
            </a:lvl1pPr>
          </a:lstStyle>
          <a:p>
            <a:pPr/>
            <a:r>
              <a:t>Study area - Moldavian Plateau (NE Romania)</a:t>
            </a:r>
          </a:p>
        </p:txBody>
      </p:sp>
      <p:pic>
        <p:nvPicPr>
          <p:cNvPr id="151" name="image2.png"/>
          <p:cNvPicPr>
            <a:picLocks noChangeAspect="1"/>
          </p:cNvPicPr>
          <p:nvPr/>
        </p:nvPicPr>
        <p:blipFill>
          <a:blip r:embed="rId3">
            <a:extLst/>
          </a:blip>
          <a:stretch>
            <a:fillRect/>
          </a:stretch>
        </p:blipFill>
        <p:spPr>
          <a:xfrm>
            <a:off x="145292" y="187332"/>
            <a:ext cx="726675" cy="701309"/>
          </a:xfrm>
          <a:prstGeom prst="rect">
            <a:avLst/>
          </a:prstGeom>
          <a:ln w="12700">
            <a:miter lim="400000"/>
          </a:ln>
        </p:spPr>
      </p:pic>
      <p:pic>
        <p:nvPicPr>
          <p:cNvPr id="152" name="image6.png"/>
          <p:cNvPicPr>
            <a:picLocks noChangeAspect="1"/>
          </p:cNvPicPr>
          <p:nvPr/>
        </p:nvPicPr>
        <p:blipFill>
          <a:blip r:embed="rId4">
            <a:extLst/>
          </a:blip>
          <a:stretch>
            <a:fillRect/>
          </a:stretch>
        </p:blipFill>
        <p:spPr>
          <a:xfrm>
            <a:off x="5763028" y="1046177"/>
            <a:ext cx="6384925" cy="5516627"/>
          </a:xfrm>
          <a:prstGeom prst="rect">
            <a:avLst/>
          </a:prstGeom>
          <a:ln w="12700">
            <a:solidFill>
              <a:srgbClr val="000000"/>
            </a:solidFill>
          </a:ln>
        </p:spPr>
      </p:pic>
      <p:pic>
        <p:nvPicPr>
          <p:cNvPr id="153" name="image7.jpeg" descr="A picture containing text, map&#10;&#10;Description automatically generated"/>
          <p:cNvPicPr>
            <a:picLocks noChangeAspect="1"/>
          </p:cNvPicPr>
          <p:nvPr/>
        </p:nvPicPr>
        <p:blipFill>
          <a:blip r:embed="rId5">
            <a:extLst/>
          </a:blip>
          <a:stretch>
            <a:fillRect/>
          </a:stretch>
        </p:blipFill>
        <p:spPr>
          <a:xfrm>
            <a:off x="53177" y="1078464"/>
            <a:ext cx="5311146" cy="5452053"/>
          </a:xfrm>
          <a:prstGeom prst="rect">
            <a:avLst/>
          </a:prstGeom>
          <a:ln>
            <a:solidFill>
              <a:srgbClr val="000000"/>
            </a:solidFill>
          </a:ln>
        </p:spPr>
      </p:pic>
      <p:sp>
        <p:nvSpPr>
          <p:cNvPr id="154" name="Shape 154"/>
          <p:cNvSpPr/>
          <p:nvPr/>
        </p:nvSpPr>
        <p:spPr>
          <a:xfrm>
            <a:off x="8200624" y="6579737"/>
            <a:ext cx="2700906" cy="2870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400">
                <a:solidFill>
                  <a:srgbClr val="FFFFFF"/>
                </a:solidFill>
                <a:latin typeface="Cambria"/>
                <a:ea typeface="Cambria"/>
                <a:cs typeface="Cambria"/>
                <a:sym typeface="Cambria"/>
              </a:defRPr>
            </a:pPr>
            <a:r>
              <a:t>Archaeological sites (</a:t>
            </a:r>
            <a:r>
              <a:t>Zaharia, 1970)</a:t>
            </a:r>
          </a:p>
        </p:txBody>
      </p:sp>
      <p:sp>
        <p:nvSpPr>
          <p:cNvPr id="155" name="Shape 155"/>
          <p:cNvSpPr/>
          <p:nvPr/>
        </p:nvSpPr>
        <p:spPr>
          <a:xfrm>
            <a:off x="1720226" y="6579737"/>
            <a:ext cx="1911051" cy="2870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FFFFFF"/>
                </a:solidFill>
                <a:latin typeface="Cambria"/>
                <a:ea typeface="Cambria"/>
                <a:cs typeface="Cambria"/>
                <a:sym typeface="Cambria"/>
              </a:defRPr>
            </a:lvl1pPr>
          </a:lstStyle>
          <a:p>
            <a:pPr/>
            <a:r>
              <a:t>Cambic Phaeozems areas</a:t>
            </a:r>
          </a:p>
        </p:txBody>
      </p:sp>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59" name="Shape 159"/>
          <p:cNvSpPr/>
          <p:nvPr/>
        </p:nvSpPr>
        <p:spPr>
          <a:xfrm>
            <a:off x="0" y="293286"/>
            <a:ext cx="12192000" cy="686178"/>
          </a:xfrm>
          <a:prstGeom prst="rect">
            <a:avLst/>
          </a:prstGeom>
          <a:solidFill>
            <a:srgbClr val="FFFFFF"/>
          </a:solidFill>
          <a:ln w="12700">
            <a:miter lim="400000"/>
          </a:ln>
          <a:effectLst>
            <a:outerShdw sx="100000" sy="100000" kx="0" ky="0" algn="b" rotWithShape="0" blurRad="50800" dist="38100" dir="2700000">
              <a:srgbClr val="000000">
                <a:alpha val="40000"/>
              </a:srgbClr>
            </a:outerShdw>
          </a:effectLst>
        </p:spPr>
        <p:txBody>
          <a:bodyPr lIns="45719" rIns="45719" anchor="ctr"/>
          <a:lstStyle/>
          <a:p>
            <a:pPr algn="ctr">
              <a:defRPr>
                <a:solidFill>
                  <a:srgbClr val="FFFFFF"/>
                </a:solidFill>
              </a:defRPr>
            </a:pPr>
          </a:p>
        </p:txBody>
      </p:sp>
      <p:sp>
        <p:nvSpPr>
          <p:cNvPr id="160" name="Shape 160"/>
          <p:cNvSpPr/>
          <p:nvPr/>
        </p:nvSpPr>
        <p:spPr>
          <a:xfrm>
            <a:off x="9413" y="311255"/>
            <a:ext cx="11103087"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indent="360363">
              <a:lnSpc>
                <a:spcPct val="114000"/>
              </a:lnSpc>
              <a:defRPr b="1" sz="3600">
                <a:solidFill>
                  <a:srgbClr val="663300"/>
                </a:solidFill>
                <a:latin typeface="Century Gothic"/>
                <a:ea typeface="Century Gothic"/>
                <a:cs typeface="Century Gothic"/>
                <a:sym typeface="Century Gothic"/>
              </a:defRPr>
            </a:pPr>
            <a:r>
              <a:t>Diagnostic horizons</a:t>
            </a:r>
            <a:r>
              <a:t> and</a:t>
            </a:r>
            <a:r>
              <a:t> properties</a:t>
            </a:r>
          </a:p>
        </p:txBody>
      </p:sp>
      <p:pic>
        <p:nvPicPr>
          <p:cNvPr id="161" name="image2.png"/>
          <p:cNvPicPr>
            <a:picLocks noChangeAspect="1"/>
          </p:cNvPicPr>
          <p:nvPr/>
        </p:nvPicPr>
        <p:blipFill>
          <a:blip r:embed="rId3">
            <a:extLst/>
          </a:blip>
          <a:stretch>
            <a:fillRect/>
          </a:stretch>
        </p:blipFill>
        <p:spPr>
          <a:xfrm>
            <a:off x="134889" y="149232"/>
            <a:ext cx="726675" cy="701309"/>
          </a:xfrm>
          <a:prstGeom prst="rect">
            <a:avLst/>
          </a:prstGeom>
          <a:ln w="12700">
            <a:miter lim="400000"/>
          </a:ln>
        </p:spPr>
      </p:pic>
      <p:pic>
        <p:nvPicPr>
          <p:cNvPr id="162" name="image8-filtered.jpeg"/>
          <p:cNvPicPr>
            <a:picLocks noChangeAspect="1"/>
          </p:cNvPicPr>
          <p:nvPr/>
        </p:nvPicPr>
        <p:blipFill>
          <a:blip r:embed="rId4">
            <a:extLst/>
          </a:blip>
          <a:stretch>
            <a:fillRect/>
          </a:stretch>
        </p:blipFill>
        <p:spPr>
          <a:xfrm>
            <a:off x="8956442" y="1012056"/>
            <a:ext cx="3181965" cy="5802542"/>
          </a:xfrm>
          <a:prstGeom prst="rect">
            <a:avLst/>
          </a:prstGeom>
          <a:ln w="12700">
            <a:miter lim="400000"/>
          </a:ln>
        </p:spPr>
      </p:pic>
      <p:sp>
        <p:nvSpPr>
          <p:cNvPr id="163" name="Shape 163"/>
          <p:cNvSpPr/>
          <p:nvPr/>
        </p:nvSpPr>
        <p:spPr>
          <a:xfrm>
            <a:off x="37384" y="2541346"/>
            <a:ext cx="3532507" cy="334758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340524" indent="-285750" algn="just">
              <a:lnSpc>
                <a:spcPct val="150000"/>
              </a:lnSpc>
              <a:buSzPct val="100000"/>
              <a:buFont typeface="Arial"/>
              <a:buChar char="•"/>
              <a:tabLst>
                <a:tab pos="165100" algn="l"/>
              </a:tabLst>
              <a:defRPr sz="1700">
                <a:solidFill>
                  <a:srgbClr val="FFFFFF"/>
                </a:solidFill>
                <a:latin typeface="Cambria"/>
                <a:ea typeface="Cambria"/>
                <a:cs typeface="Cambria"/>
                <a:sym typeface="Cambria"/>
              </a:defRPr>
            </a:pPr>
            <a:r>
              <a:t>Amollic</a:t>
            </a:r>
            <a:r>
              <a:t> horizon (70-80 cm);</a:t>
            </a:r>
          </a:p>
          <a:p>
            <a:pPr lvl="1" marL="340524" indent="-285750" algn="just">
              <a:lnSpc>
                <a:spcPct val="150000"/>
              </a:lnSpc>
              <a:buSzPct val="100000"/>
              <a:buFont typeface="Arial"/>
              <a:buChar char="•"/>
              <a:tabLst>
                <a:tab pos="165100" algn="l"/>
              </a:tabLst>
              <a:defRPr sz="1700">
                <a:solidFill>
                  <a:srgbClr val="FFFFFF"/>
                </a:solidFill>
                <a:latin typeface="Cambria"/>
                <a:ea typeface="Cambria"/>
                <a:cs typeface="Cambria"/>
                <a:sym typeface="Cambria"/>
              </a:defRPr>
            </a:pPr>
            <a:r>
              <a:t>OM: 3,5-6,5%, with values above 1% till 100-110 cm;</a:t>
            </a:r>
          </a:p>
          <a:p>
            <a:pPr lvl="1" marL="340524" indent="-285750" algn="just">
              <a:lnSpc>
                <a:spcPct val="150000"/>
              </a:lnSpc>
              <a:buSzPct val="100000"/>
              <a:buFont typeface="Arial"/>
              <a:buChar char="•"/>
              <a:tabLst>
                <a:tab pos="165100" algn="l"/>
              </a:tabLst>
              <a:defRPr sz="1700">
                <a:solidFill>
                  <a:srgbClr val="FFFFFF"/>
                </a:solidFill>
                <a:latin typeface="Cambria"/>
                <a:ea typeface="Cambria"/>
                <a:cs typeface="Cambria"/>
                <a:sym typeface="Cambria"/>
              </a:defRPr>
            </a:pPr>
            <a:r>
              <a:t>CaCO3 bellow</a:t>
            </a:r>
            <a:r>
              <a:t> </a:t>
            </a:r>
            <a:r>
              <a:t>170-180 cm;</a:t>
            </a:r>
          </a:p>
          <a:p>
            <a:pPr lvl="1" marL="340524" indent="-285750" algn="just">
              <a:lnSpc>
                <a:spcPct val="150000"/>
              </a:lnSpc>
              <a:buSzPct val="100000"/>
              <a:buFont typeface="Arial"/>
              <a:buChar char="•"/>
              <a:tabLst>
                <a:tab pos="165100" algn="l"/>
              </a:tabLst>
              <a:defRPr sz="1700">
                <a:solidFill>
                  <a:srgbClr val="FFFFFF"/>
                </a:solidFill>
                <a:latin typeface="Cambria"/>
                <a:ea typeface="Cambria"/>
                <a:cs typeface="Cambria"/>
                <a:sym typeface="Cambria"/>
              </a:defRPr>
            </a:pPr>
            <a:r>
              <a:t>features acquired by </a:t>
            </a:r>
            <a:r>
              <a:t>recent</a:t>
            </a:r>
            <a:r>
              <a:t> processes</a:t>
            </a:r>
            <a:r>
              <a:t> (increased clay content </a:t>
            </a:r>
            <a:r>
              <a:t>in AB-Bv)</a:t>
            </a:r>
            <a:r>
              <a:t>, while others (</a:t>
            </a:r>
            <a:r>
              <a:t>OM amount</a:t>
            </a:r>
            <a:r>
              <a:t>) are </a:t>
            </a:r>
            <a:r>
              <a:t>probably </a:t>
            </a:r>
            <a:r>
              <a:t>inherited from</a:t>
            </a:r>
            <a:r>
              <a:t> </a:t>
            </a:r>
            <a:r>
              <a:t>the</a:t>
            </a:r>
            <a:r>
              <a:t> </a:t>
            </a:r>
            <a:r>
              <a:t>past.</a:t>
            </a:r>
          </a:p>
        </p:txBody>
      </p:sp>
      <p:grpSp>
        <p:nvGrpSpPr>
          <p:cNvPr id="166" name="Group 166"/>
          <p:cNvGrpSpPr/>
          <p:nvPr/>
        </p:nvGrpSpPr>
        <p:grpSpPr>
          <a:xfrm>
            <a:off x="3676374" y="4888353"/>
            <a:ext cx="5172396" cy="1941368"/>
            <a:chOff x="0" y="0"/>
            <a:chExt cx="5172395" cy="1941366"/>
          </a:xfrm>
        </p:grpSpPr>
        <p:pic>
          <p:nvPicPr>
            <p:cNvPr id="164" name="image9.png"/>
            <p:cNvPicPr>
              <a:picLocks noChangeAspect="1"/>
            </p:cNvPicPr>
            <p:nvPr/>
          </p:nvPicPr>
          <p:blipFill>
            <a:blip r:embed="rId5">
              <a:extLst/>
            </a:blip>
            <a:srcRect l="0" t="10067" r="0" b="0"/>
            <a:stretch>
              <a:fillRect/>
            </a:stretch>
          </p:blipFill>
          <p:spPr>
            <a:xfrm>
              <a:off x="0" y="0"/>
              <a:ext cx="5172396" cy="1941367"/>
            </a:xfrm>
            <a:prstGeom prst="rect">
              <a:avLst/>
            </a:prstGeom>
            <a:ln w="12700" cap="flat">
              <a:noFill/>
              <a:miter lim="400000"/>
            </a:ln>
            <a:effectLst/>
          </p:spPr>
        </p:pic>
        <p:sp>
          <p:nvSpPr>
            <p:cNvPr id="165" name="Shape 165"/>
            <p:cNvSpPr/>
            <p:nvPr/>
          </p:nvSpPr>
          <p:spPr>
            <a:xfrm>
              <a:off x="2302114" y="383338"/>
              <a:ext cx="319597" cy="1118586"/>
            </a:xfrm>
            <a:prstGeom prst="ellipse">
              <a:avLst/>
            </a:prstGeom>
            <a:noFill/>
            <a:ln w="127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grpSp>
      <p:grpSp>
        <p:nvGrpSpPr>
          <p:cNvPr id="169" name="Group 169"/>
          <p:cNvGrpSpPr/>
          <p:nvPr/>
        </p:nvGrpSpPr>
        <p:grpSpPr>
          <a:xfrm>
            <a:off x="3677563" y="2486465"/>
            <a:ext cx="5172396" cy="2346735"/>
            <a:chOff x="84666" y="0"/>
            <a:chExt cx="5172395" cy="2346734"/>
          </a:xfrm>
        </p:grpSpPr>
        <p:pic>
          <p:nvPicPr>
            <p:cNvPr id="167" name="image10.png"/>
            <p:cNvPicPr>
              <a:picLocks noChangeAspect="1"/>
            </p:cNvPicPr>
            <p:nvPr/>
          </p:nvPicPr>
          <p:blipFill>
            <a:blip r:embed="rId6">
              <a:extLst/>
            </a:blip>
            <a:srcRect l="23205" t="29589" r="24367" b="28122"/>
            <a:stretch>
              <a:fillRect/>
            </a:stretch>
          </p:blipFill>
          <p:spPr>
            <a:xfrm>
              <a:off x="84666" y="0"/>
              <a:ext cx="5172397" cy="2346735"/>
            </a:xfrm>
            <a:prstGeom prst="rect">
              <a:avLst/>
            </a:prstGeom>
            <a:ln w="12700" cap="flat">
              <a:noFill/>
              <a:miter lim="400000"/>
            </a:ln>
            <a:effectLst/>
          </p:spPr>
        </p:pic>
        <p:sp>
          <p:nvSpPr>
            <p:cNvPr id="168" name="Shape 168"/>
            <p:cNvSpPr/>
            <p:nvPr/>
          </p:nvSpPr>
          <p:spPr>
            <a:xfrm>
              <a:off x="4300041" y="1237576"/>
              <a:ext cx="293517" cy="483845"/>
            </a:xfrm>
            <a:prstGeom prst="ellipse">
              <a:avLst/>
            </a:prstGeom>
            <a:noFill/>
            <a:ln w="12700" cap="flat">
              <a:solidFill>
                <a:srgbClr val="FF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grpSp>
      <p:sp>
        <p:nvSpPr>
          <p:cNvPr id="170" name="Shape 170"/>
          <p:cNvSpPr/>
          <p:nvPr/>
        </p:nvSpPr>
        <p:spPr>
          <a:xfrm>
            <a:off x="81482" y="1521728"/>
            <a:ext cx="8524390" cy="3484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285750" indent="-285750">
              <a:lnSpc>
                <a:spcPct val="150000"/>
              </a:lnSpc>
              <a:buSzPct val="100000"/>
              <a:buFont typeface="Arial"/>
              <a:buChar char="★"/>
              <a:defRPr b="1">
                <a:solidFill>
                  <a:srgbClr val="FFFFFF"/>
                </a:solidFill>
                <a:latin typeface="Cambria"/>
                <a:ea typeface="Cambria"/>
                <a:cs typeface="Cambria"/>
                <a:sym typeface="Cambria"/>
              </a:defRPr>
            </a:lvl1pPr>
          </a:lstStyle>
          <a:p>
            <a:pPr/>
            <a:r>
              <a:t>Soils with very thick humus-rich, Amollic topsoil followed by deep cambic horizon: </a:t>
            </a:r>
          </a:p>
        </p:txBody>
      </p:sp>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74" name="Shape 174"/>
          <p:cNvSpPr/>
          <p:nvPr/>
        </p:nvSpPr>
        <p:spPr>
          <a:xfrm>
            <a:off x="0" y="311253"/>
            <a:ext cx="12192000" cy="686179"/>
          </a:xfrm>
          <a:prstGeom prst="rect">
            <a:avLst/>
          </a:prstGeom>
          <a:solidFill>
            <a:srgbClr val="FFFFFF"/>
          </a:solidFill>
          <a:ln w="12700">
            <a:miter lim="400000"/>
          </a:ln>
          <a:effectLst>
            <a:outerShdw sx="100000" sy="100000" kx="0" ky="0" algn="b" rotWithShape="0" blurRad="50800" dist="38100" dir="2700000">
              <a:srgbClr val="000000">
                <a:alpha val="40000"/>
              </a:srgbClr>
            </a:outerShdw>
          </a:effectLst>
        </p:spPr>
        <p:txBody>
          <a:bodyPr lIns="45719" rIns="45719" anchor="ctr"/>
          <a:lstStyle/>
          <a:p>
            <a:pPr algn="ctr">
              <a:defRPr>
                <a:solidFill>
                  <a:srgbClr val="FFFFFF"/>
                </a:solidFill>
              </a:defRPr>
            </a:pPr>
          </a:p>
        </p:txBody>
      </p:sp>
      <p:sp>
        <p:nvSpPr>
          <p:cNvPr id="175" name="Shape 175"/>
          <p:cNvSpPr/>
          <p:nvPr/>
        </p:nvSpPr>
        <p:spPr>
          <a:xfrm>
            <a:off x="66082" y="410234"/>
            <a:ext cx="1110308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360363">
              <a:lnSpc>
                <a:spcPct val="114000"/>
              </a:lnSpc>
              <a:defRPr b="1" sz="3600">
                <a:solidFill>
                  <a:srgbClr val="663300"/>
                </a:solidFill>
                <a:latin typeface="Century Gothic"/>
                <a:ea typeface="Century Gothic"/>
                <a:cs typeface="Century Gothic"/>
                <a:sym typeface="Century Gothic"/>
              </a:defRPr>
            </a:lvl1pPr>
          </a:lstStyle>
          <a:p>
            <a:pPr/>
            <a:r>
              <a:t>Case study 1 - Liteni Depression</a:t>
            </a:r>
          </a:p>
        </p:txBody>
      </p:sp>
      <p:pic>
        <p:nvPicPr>
          <p:cNvPr id="176" name="image2.png"/>
          <p:cNvPicPr>
            <a:picLocks noChangeAspect="1"/>
          </p:cNvPicPr>
          <p:nvPr/>
        </p:nvPicPr>
        <p:blipFill>
          <a:blip r:embed="rId3">
            <a:extLst/>
          </a:blip>
          <a:stretch>
            <a:fillRect/>
          </a:stretch>
        </p:blipFill>
        <p:spPr>
          <a:xfrm>
            <a:off x="201960" y="248210"/>
            <a:ext cx="726675" cy="701310"/>
          </a:xfrm>
          <a:prstGeom prst="rect">
            <a:avLst/>
          </a:prstGeom>
          <a:ln w="12700">
            <a:miter lim="400000"/>
          </a:ln>
        </p:spPr>
      </p:pic>
      <p:pic>
        <p:nvPicPr>
          <p:cNvPr id="177" name="image11.jpg"/>
          <p:cNvPicPr>
            <a:picLocks noChangeAspect="1"/>
          </p:cNvPicPr>
          <p:nvPr/>
        </p:nvPicPr>
        <p:blipFill>
          <a:blip r:embed="rId4">
            <a:extLst/>
          </a:blip>
          <a:stretch>
            <a:fillRect/>
          </a:stretch>
        </p:blipFill>
        <p:spPr>
          <a:xfrm>
            <a:off x="74248" y="1120515"/>
            <a:ext cx="4479572" cy="5673336"/>
          </a:xfrm>
          <a:prstGeom prst="rect">
            <a:avLst/>
          </a:prstGeom>
          <a:ln w="12700">
            <a:miter lim="400000"/>
          </a:ln>
        </p:spPr>
      </p:pic>
      <p:pic>
        <p:nvPicPr>
          <p:cNvPr id="178" name="image12.jpg"/>
          <p:cNvPicPr>
            <a:picLocks noChangeAspect="1"/>
          </p:cNvPicPr>
          <p:nvPr/>
        </p:nvPicPr>
        <p:blipFill>
          <a:blip r:embed="rId5">
            <a:extLst/>
          </a:blip>
          <a:stretch>
            <a:fillRect/>
          </a:stretch>
        </p:blipFill>
        <p:spPr>
          <a:xfrm>
            <a:off x="7344618" y="1120515"/>
            <a:ext cx="4773182" cy="5673336"/>
          </a:xfrm>
          <a:prstGeom prst="rect">
            <a:avLst/>
          </a:prstGeom>
          <a:ln w="12700">
            <a:miter lim="400000"/>
          </a:ln>
        </p:spPr>
      </p:pic>
      <p:sp>
        <p:nvSpPr>
          <p:cNvPr id="179" name="Shape 179"/>
          <p:cNvSpPr/>
          <p:nvPr/>
        </p:nvSpPr>
        <p:spPr>
          <a:xfrm>
            <a:off x="2688835" y="1137283"/>
            <a:ext cx="1833326" cy="31140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600">
                <a:latin typeface="Cambria"/>
                <a:ea typeface="Cambria"/>
                <a:cs typeface="Cambria"/>
                <a:sym typeface="Cambria"/>
              </a:defRPr>
            </a:lvl1pPr>
          </a:lstStyle>
          <a:p>
            <a:pPr/>
            <a:r>
              <a:t>1. Liteni Depression</a:t>
            </a:r>
          </a:p>
        </p:txBody>
      </p:sp>
      <p:graphicFrame>
        <p:nvGraphicFramePr>
          <p:cNvPr id="180" name="Chart 180"/>
          <p:cNvGraphicFramePr/>
          <p:nvPr/>
        </p:nvGraphicFramePr>
        <p:xfrm>
          <a:off x="4670423" y="3963762"/>
          <a:ext cx="4704191" cy="2819401"/>
        </p:xfrm>
        <a:graphic xmlns:a="http://schemas.openxmlformats.org/drawingml/2006/main">
          <a:graphicData uri="http://schemas.openxmlformats.org/drawingml/2006/chart">
            <c:chart xmlns:c="http://schemas.openxmlformats.org/drawingml/2006/chart" r:id="rId6"/>
          </a:graphicData>
        </a:graphic>
      </p:graphicFrame>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84" name="Shape 184"/>
          <p:cNvSpPr/>
          <p:nvPr/>
        </p:nvSpPr>
        <p:spPr>
          <a:xfrm>
            <a:off x="0" y="311253"/>
            <a:ext cx="12192000" cy="686179"/>
          </a:xfrm>
          <a:prstGeom prst="rect">
            <a:avLst/>
          </a:prstGeom>
          <a:solidFill>
            <a:srgbClr val="FFFFFF"/>
          </a:solidFill>
          <a:ln w="12700">
            <a:miter lim="400000"/>
          </a:ln>
          <a:effectLst>
            <a:outerShdw sx="100000" sy="100000" kx="0" ky="0" algn="b" rotWithShape="0" blurRad="50800" dist="38100" dir="2700000">
              <a:srgbClr val="000000">
                <a:alpha val="40000"/>
              </a:srgbClr>
            </a:outerShdw>
          </a:effectLst>
        </p:spPr>
        <p:txBody>
          <a:bodyPr lIns="45719" rIns="45719" anchor="ctr"/>
          <a:lstStyle/>
          <a:p>
            <a:pPr algn="ctr">
              <a:defRPr>
                <a:solidFill>
                  <a:srgbClr val="FFFFFF"/>
                </a:solidFill>
              </a:defRPr>
            </a:pPr>
          </a:p>
        </p:txBody>
      </p:sp>
      <p:sp>
        <p:nvSpPr>
          <p:cNvPr id="185" name="Shape 185"/>
          <p:cNvSpPr/>
          <p:nvPr/>
        </p:nvSpPr>
        <p:spPr>
          <a:xfrm>
            <a:off x="66082" y="410234"/>
            <a:ext cx="11103086" cy="66385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360363">
              <a:lnSpc>
                <a:spcPct val="114000"/>
              </a:lnSpc>
              <a:defRPr b="1" sz="3600">
                <a:solidFill>
                  <a:srgbClr val="663300"/>
                </a:solidFill>
                <a:latin typeface="Century Gothic"/>
                <a:ea typeface="Century Gothic"/>
                <a:cs typeface="Century Gothic"/>
                <a:sym typeface="Century Gothic"/>
              </a:defRPr>
            </a:lvl1pPr>
          </a:lstStyle>
          <a:p>
            <a:pPr/>
            <a:r>
              <a:t>Case study 2 - Neamț Depression</a:t>
            </a:r>
          </a:p>
        </p:txBody>
      </p:sp>
      <p:pic>
        <p:nvPicPr>
          <p:cNvPr id="186" name="image2.png"/>
          <p:cNvPicPr>
            <a:picLocks noChangeAspect="1"/>
          </p:cNvPicPr>
          <p:nvPr/>
        </p:nvPicPr>
        <p:blipFill>
          <a:blip r:embed="rId3">
            <a:extLst/>
          </a:blip>
          <a:stretch>
            <a:fillRect/>
          </a:stretch>
        </p:blipFill>
        <p:spPr>
          <a:xfrm>
            <a:off x="201960" y="248210"/>
            <a:ext cx="726675" cy="701310"/>
          </a:xfrm>
          <a:prstGeom prst="rect">
            <a:avLst/>
          </a:prstGeom>
          <a:ln w="12700">
            <a:miter lim="400000"/>
          </a:ln>
        </p:spPr>
      </p:pic>
      <p:pic>
        <p:nvPicPr>
          <p:cNvPr id="187" name="image13.jpg"/>
          <p:cNvPicPr>
            <a:picLocks noChangeAspect="1"/>
          </p:cNvPicPr>
          <p:nvPr/>
        </p:nvPicPr>
        <p:blipFill>
          <a:blip r:embed="rId4">
            <a:extLst/>
          </a:blip>
          <a:stretch>
            <a:fillRect/>
          </a:stretch>
        </p:blipFill>
        <p:spPr>
          <a:xfrm>
            <a:off x="10215298" y="-4190"/>
            <a:ext cx="1974215" cy="3600123"/>
          </a:xfrm>
          <a:prstGeom prst="rect">
            <a:avLst/>
          </a:prstGeom>
          <a:ln w="12700">
            <a:miter lim="400000"/>
          </a:ln>
        </p:spPr>
      </p:pic>
      <p:pic>
        <p:nvPicPr>
          <p:cNvPr id="188" name="image14.jpg" descr="A close up of a dry grass field&#10;&#10;Description automatically generated"/>
          <p:cNvPicPr>
            <a:picLocks noChangeAspect="1"/>
          </p:cNvPicPr>
          <p:nvPr/>
        </p:nvPicPr>
        <p:blipFill>
          <a:blip r:embed="rId5">
            <a:extLst/>
          </a:blip>
          <a:stretch>
            <a:fillRect/>
          </a:stretch>
        </p:blipFill>
        <p:spPr>
          <a:xfrm>
            <a:off x="7687462" y="3844923"/>
            <a:ext cx="4492501" cy="2995001"/>
          </a:xfrm>
          <a:prstGeom prst="rect">
            <a:avLst/>
          </a:prstGeom>
          <a:ln w="12700">
            <a:miter lim="400000"/>
          </a:ln>
        </p:spPr>
      </p:pic>
      <p:grpSp>
        <p:nvGrpSpPr>
          <p:cNvPr id="191" name="Group 191"/>
          <p:cNvGrpSpPr/>
          <p:nvPr/>
        </p:nvGrpSpPr>
        <p:grpSpPr>
          <a:xfrm>
            <a:off x="1945571" y="1330289"/>
            <a:ext cx="1645923" cy="3051997"/>
            <a:chOff x="0" y="0"/>
            <a:chExt cx="1645922" cy="3051996"/>
          </a:xfrm>
        </p:grpSpPr>
        <p:pic>
          <p:nvPicPr>
            <p:cNvPr id="189" name="image16.png"/>
            <p:cNvPicPr>
              <a:picLocks noChangeAspect="1"/>
            </p:cNvPicPr>
            <p:nvPr/>
          </p:nvPicPr>
          <p:blipFill>
            <a:blip r:embed="rId6">
              <a:extLst/>
            </a:blip>
            <a:stretch>
              <a:fillRect/>
            </a:stretch>
          </p:blipFill>
          <p:spPr>
            <a:xfrm rot="5400000">
              <a:off x="-546213" y="546212"/>
              <a:ext cx="2738348" cy="1645923"/>
            </a:xfrm>
            <a:prstGeom prst="rect">
              <a:avLst/>
            </a:prstGeom>
            <a:ln w="12700" cap="flat">
              <a:noFill/>
              <a:miter lim="400000"/>
            </a:ln>
            <a:effectLst/>
          </p:spPr>
        </p:pic>
        <p:sp>
          <p:nvSpPr>
            <p:cNvPr id="190" name="Shape 190"/>
            <p:cNvSpPr/>
            <p:nvPr/>
          </p:nvSpPr>
          <p:spPr>
            <a:xfrm>
              <a:off x="400302" y="2776530"/>
              <a:ext cx="929616" cy="2754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sz="1200">
                  <a:solidFill>
                    <a:srgbClr val="FFFFFF"/>
                  </a:solidFill>
                  <a:latin typeface="Cambria"/>
                  <a:ea typeface="Cambria"/>
                  <a:cs typeface="Cambria"/>
                  <a:sym typeface="Cambria"/>
                </a:defRPr>
              </a:lvl1pPr>
            </a:lstStyle>
            <a:p>
              <a:pPr/>
              <a:r>
                <a:t>Ruxton index</a:t>
              </a:r>
            </a:p>
          </p:txBody>
        </p:sp>
      </p:grpSp>
      <p:grpSp>
        <p:nvGrpSpPr>
          <p:cNvPr id="194" name="Group 194"/>
          <p:cNvGrpSpPr/>
          <p:nvPr/>
        </p:nvGrpSpPr>
        <p:grpSpPr>
          <a:xfrm>
            <a:off x="-295373" y="1326473"/>
            <a:ext cx="2633569" cy="3178156"/>
            <a:chOff x="0" y="0"/>
            <a:chExt cx="2633568" cy="3178154"/>
          </a:xfrm>
        </p:grpSpPr>
        <p:pic>
          <p:nvPicPr>
            <p:cNvPr id="192" name="image15.png"/>
            <p:cNvPicPr>
              <a:picLocks noChangeAspect="1"/>
            </p:cNvPicPr>
            <p:nvPr/>
          </p:nvPicPr>
          <p:blipFill>
            <a:blip r:embed="rId7">
              <a:extLst/>
            </a:blip>
            <a:stretch>
              <a:fillRect/>
            </a:stretch>
          </p:blipFill>
          <p:spPr>
            <a:xfrm rot="5400000">
              <a:off x="-157597" y="546212"/>
              <a:ext cx="2738347" cy="1645922"/>
            </a:xfrm>
            <a:prstGeom prst="rect">
              <a:avLst/>
            </a:prstGeom>
            <a:ln w="12700" cap="flat">
              <a:noFill/>
              <a:miter lim="400000"/>
            </a:ln>
            <a:effectLst/>
          </p:spPr>
        </p:pic>
        <p:sp>
          <p:nvSpPr>
            <p:cNvPr id="193" name="Shape 193"/>
            <p:cNvSpPr/>
            <p:nvPr/>
          </p:nvSpPr>
          <p:spPr>
            <a:xfrm>
              <a:off x="0" y="2712188"/>
              <a:ext cx="2633569" cy="4659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sz="1200">
                  <a:solidFill>
                    <a:srgbClr val="FFFFFF"/>
                  </a:solidFill>
                  <a:latin typeface="Cambria"/>
                  <a:ea typeface="Cambria"/>
                  <a:cs typeface="Cambria"/>
                  <a:sym typeface="Cambria"/>
                </a:defRPr>
              </a:pPr>
              <a:r>
                <a:t>Elemental ratio of elements</a:t>
              </a:r>
            </a:p>
            <a:p>
              <a:pPr algn="ctr">
                <a:defRPr sz="1200">
                  <a:solidFill>
                    <a:srgbClr val="FFFFFF"/>
                  </a:solidFill>
                  <a:latin typeface="Cambria"/>
                  <a:ea typeface="Cambria"/>
                  <a:cs typeface="Cambria"/>
                  <a:sym typeface="Cambria"/>
                </a:defRPr>
              </a:pPr>
              <a:r>
                <a:t> resistant to weathering</a:t>
              </a:r>
              <a:r>
                <a:t> (Ti/Zr ratio)</a:t>
              </a:r>
            </a:p>
          </p:txBody>
        </p:sp>
      </p:grpSp>
      <p:sp>
        <p:nvSpPr>
          <p:cNvPr id="195" name="Shape 195"/>
          <p:cNvSpPr/>
          <p:nvPr/>
        </p:nvSpPr>
        <p:spPr>
          <a:xfrm>
            <a:off x="-33954" y="1058190"/>
            <a:ext cx="4863656" cy="287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i="1" sz="1400">
                <a:solidFill>
                  <a:srgbClr val="FFFFFF"/>
                </a:solidFill>
                <a:latin typeface="Cambria"/>
                <a:ea typeface="Cambria"/>
                <a:cs typeface="Cambria"/>
                <a:sym typeface="Cambria"/>
              </a:defRPr>
            </a:pPr>
            <a:r>
              <a:t>Weathering indices calculated using pXRF</a:t>
            </a:r>
            <a:r>
              <a:t> </a:t>
            </a:r>
            <a:r>
              <a:t>measurements</a:t>
            </a:r>
            <a:r>
              <a:t>:</a:t>
            </a:r>
          </a:p>
        </p:txBody>
      </p:sp>
      <p:sp>
        <p:nvSpPr>
          <p:cNvPr id="196" name="Shape 196"/>
          <p:cNvSpPr/>
          <p:nvPr/>
        </p:nvSpPr>
        <p:spPr>
          <a:xfrm>
            <a:off x="8584095" y="3163666"/>
            <a:ext cx="1631713" cy="46596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r">
              <a:defRPr sz="1200">
                <a:solidFill>
                  <a:srgbClr val="FFFFFF"/>
                </a:solidFill>
                <a:latin typeface="Cambria"/>
                <a:ea typeface="Cambria"/>
                <a:cs typeface="Cambria"/>
                <a:sym typeface="Cambria"/>
              </a:defRPr>
            </a:pPr>
            <a:r>
              <a:t>Cambic Phaeozem-near </a:t>
            </a:r>
          </a:p>
          <a:p>
            <a:pPr algn="r">
              <a:defRPr sz="1200">
                <a:solidFill>
                  <a:srgbClr val="FFFFFF"/>
                </a:solidFill>
                <a:latin typeface="Cambria"/>
                <a:ea typeface="Cambria"/>
                <a:cs typeface="Cambria"/>
                <a:sym typeface="Cambria"/>
              </a:defRPr>
            </a:pPr>
            <a:r>
              <a:t>Tîrpești settlement</a:t>
            </a:r>
          </a:p>
        </p:txBody>
      </p:sp>
      <p:pic>
        <p:nvPicPr>
          <p:cNvPr id="197" name="image17.png"/>
          <p:cNvPicPr>
            <a:picLocks noChangeAspect="1"/>
          </p:cNvPicPr>
          <p:nvPr/>
        </p:nvPicPr>
        <p:blipFill>
          <a:blip r:embed="rId8">
            <a:extLst/>
          </a:blip>
          <a:stretch>
            <a:fillRect/>
          </a:stretch>
        </p:blipFill>
        <p:spPr>
          <a:xfrm rot="5400000">
            <a:off x="3104669" y="4441097"/>
            <a:ext cx="3003606" cy="1805360"/>
          </a:xfrm>
          <a:prstGeom prst="rect">
            <a:avLst/>
          </a:prstGeom>
          <a:ln w="12700">
            <a:miter lim="400000"/>
          </a:ln>
        </p:spPr>
      </p:pic>
      <p:sp>
        <p:nvSpPr>
          <p:cNvPr id="198" name="Shape 198"/>
          <p:cNvSpPr/>
          <p:nvPr/>
        </p:nvSpPr>
        <p:spPr>
          <a:xfrm>
            <a:off x="10059574" y="6416940"/>
            <a:ext cx="2133264" cy="465967"/>
          </a:xfrm>
          <a:prstGeom prst="rect">
            <a:avLst/>
          </a:prstGeom>
          <a:solidFill>
            <a:schemeClr val="accent3">
              <a:lumOff val="17647"/>
            </a:schemeClr>
          </a:solidFill>
          <a:ln w="12700">
            <a:miter lim="400000"/>
          </a:ln>
          <a:extLst>
            <a:ext uri="{C572A759-6A51-4108-AA02-DFA0A04FC94B}">
              <ma14:wrappingTextBoxFlag xmlns:ma14="http://schemas.microsoft.com/office/mac/drawingml/2011/main" val="1"/>
            </a:ext>
          </a:extLst>
        </p:spPr>
        <p:txBody>
          <a:bodyPr wrap="none" lIns="45719" rIns="45719">
            <a:spAutoFit/>
          </a:bodyPr>
          <a:lstStyle/>
          <a:p>
            <a:pPr algn="r">
              <a:defRPr sz="1200">
                <a:solidFill>
                  <a:srgbClr val="FFFFFF"/>
                </a:solidFill>
                <a:latin typeface="Cambria"/>
                <a:ea typeface="Cambria"/>
                <a:cs typeface="Cambria"/>
                <a:sym typeface="Cambria"/>
              </a:defRPr>
            </a:pPr>
            <a:r>
              <a:t>Cambic Phaeozems-</a:t>
            </a:r>
          </a:p>
          <a:p>
            <a:pPr algn="r">
              <a:defRPr sz="1200">
                <a:solidFill>
                  <a:srgbClr val="FFFFFF"/>
                </a:solidFill>
                <a:latin typeface="Cambria"/>
                <a:ea typeface="Cambria"/>
                <a:cs typeface="Cambria"/>
                <a:sym typeface="Cambria"/>
              </a:defRPr>
            </a:pPr>
            <a:r>
              <a:t>Precucuteni settlement</a:t>
            </a:r>
            <a:r>
              <a:t> (Topoli</a:t>
            </a:r>
            <a:r>
              <a:t>ța)</a:t>
            </a:r>
          </a:p>
        </p:txBody>
      </p:sp>
      <p:pic>
        <p:nvPicPr>
          <p:cNvPr id="199" name="image18.png"/>
          <p:cNvPicPr>
            <a:picLocks noChangeAspect="1"/>
          </p:cNvPicPr>
          <p:nvPr/>
        </p:nvPicPr>
        <p:blipFill>
          <a:blip r:embed="rId9">
            <a:extLst/>
          </a:blip>
          <a:srcRect l="0" t="0" r="0" b="0"/>
          <a:stretch>
            <a:fillRect/>
          </a:stretch>
        </p:blipFill>
        <p:spPr>
          <a:xfrm rot="5400000">
            <a:off x="5096391" y="4439763"/>
            <a:ext cx="3003699" cy="1805415"/>
          </a:xfrm>
          <a:prstGeom prst="rect">
            <a:avLst/>
          </a:prstGeom>
          <a:ln w="12700">
            <a:miter lim="400000"/>
          </a:ln>
        </p:spPr>
      </p:pic>
      <p:sp>
        <p:nvSpPr>
          <p:cNvPr id="200" name="Shape 200"/>
          <p:cNvSpPr/>
          <p:nvPr/>
        </p:nvSpPr>
        <p:spPr>
          <a:xfrm>
            <a:off x="4312422" y="3417426"/>
            <a:ext cx="2610407" cy="27546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i="1" sz="1200">
                <a:solidFill>
                  <a:srgbClr val="FFFFFF"/>
                </a:solidFill>
                <a:latin typeface="Cambria"/>
                <a:ea typeface="Cambria"/>
                <a:cs typeface="Cambria"/>
                <a:sym typeface="Cambria"/>
              </a:defRPr>
            </a:pPr>
            <a:r>
              <a:t>V</a:t>
            </a:r>
            <a:r>
              <a:t>ertical distribution of elemental ratios</a:t>
            </a:r>
            <a:r>
              <a:t>:</a:t>
            </a:r>
          </a:p>
        </p:txBody>
      </p:sp>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04" name="Shape 204"/>
          <p:cNvSpPr/>
          <p:nvPr/>
        </p:nvSpPr>
        <p:spPr>
          <a:xfrm>
            <a:off x="0" y="311253"/>
            <a:ext cx="12192000" cy="686179"/>
          </a:xfrm>
          <a:prstGeom prst="rect">
            <a:avLst/>
          </a:prstGeom>
          <a:solidFill>
            <a:srgbClr val="FFFFFF"/>
          </a:solidFill>
          <a:ln w="12700">
            <a:miter lim="400000"/>
          </a:ln>
          <a:effectLst>
            <a:outerShdw sx="100000" sy="100000" kx="0" ky="0" algn="b" rotWithShape="0" blurRad="50800" dist="38100" dir="2700000">
              <a:srgbClr val="000000">
                <a:alpha val="40000"/>
              </a:srgbClr>
            </a:outerShdw>
          </a:effectLst>
        </p:spPr>
        <p:txBody>
          <a:bodyPr lIns="45719" rIns="45719" anchor="ctr"/>
          <a:lstStyle/>
          <a:p>
            <a:pPr algn="ctr">
              <a:defRPr>
                <a:solidFill>
                  <a:srgbClr val="FFFFFF"/>
                </a:solidFill>
              </a:defRPr>
            </a:pPr>
          </a:p>
        </p:txBody>
      </p:sp>
      <p:sp>
        <p:nvSpPr>
          <p:cNvPr id="205" name="Shape 205"/>
          <p:cNvSpPr/>
          <p:nvPr/>
        </p:nvSpPr>
        <p:spPr>
          <a:xfrm>
            <a:off x="66082" y="410234"/>
            <a:ext cx="1110308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360363">
              <a:lnSpc>
                <a:spcPct val="114000"/>
              </a:lnSpc>
              <a:defRPr b="1" sz="3600">
                <a:solidFill>
                  <a:srgbClr val="663300"/>
                </a:solidFill>
                <a:latin typeface="Century Gothic"/>
                <a:ea typeface="Century Gothic"/>
                <a:cs typeface="Century Gothic"/>
                <a:sym typeface="Century Gothic"/>
              </a:defRPr>
            </a:lvl1pPr>
          </a:lstStyle>
          <a:p>
            <a:pPr/>
            <a:r>
              <a:t>Case study 3 - Ruginoasa-Strunga saddle</a:t>
            </a:r>
          </a:p>
        </p:txBody>
      </p:sp>
      <p:pic>
        <p:nvPicPr>
          <p:cNvPr id="206" name="image2.png"/>
          <p:cNvPicPr>
            <a:picLocks noChangeAspect="1"/>
          </p:cNvPicPr>
          <p:nvPr/>
        </p:nvPicPr>
        <p:blipFill>
          <a:blip r:embed="rId2">
            <a:extLst/>
          </a:blip>
          <a:stretch>
            <a:fillRect/>
          </a:stretch>
        </p:blipFill>
        <p:spPr>
          <a:xfrm>
            <a:off x="201960" y="248210"/>
            <a:ext cx="726675" cy="701310"/>
          </a:xfrm>
          <a:prstGeom prst="rect">
            <a:avLst/>
          </a:prstGeom>
          <a:ln w="12700">
            <a:miter lim="400000"/>
          </a:ln>
        </p:spPr>
      </p:pic>
      <p:sp>
        <p:nvSpPr>
          <p:cNvPr id="207" name="Shape 207"/>
          <p:cNvSpPr/>
          <p:nvPr/>
        </p:nvSpPr>
        <p:spPr>
          <a:xfrm>
            <a:off x="30391" y="1236239"/>
            <a:ext cx="3755415" cy="27095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b="1" sz="2000">
                <a:solidFill>
                  <a:srgbClr val="FFFFFF"/>
                </a:solidFill>
                <a:latin typeface="Cambria"/>
                <a:ea typeface="Cambria"/>
                <a:cs typeface="Cambria"/>
                <a:sym typeface="Cambria"/>
              </a:defRPr>
            </a:pPr>
            <a:r>
              <a:t>Buffer zone around archaeological sites with 1 km radius </a:t>
            </a:r>
          </a:p>
          <a:p>
            <a:pPr>
              <a:defRPr b="1" sz="2000">
                <a:solidFill>
                  <a:srgbClr val="FFFFFF"/>
                </a:solidFill>
                <a:latin typeface="Cambria"/>
                <a:ea typeface="Cambria"/>
                <a:cs typeface="Cambria"/>
                <a:sym typeface="Cambria"/>
              </a:defRPr>
            </a:pPr>
          </a:p>
          <a:p>
            <a:pPr marL="285750" indent="-285750">
              <a:buSzPct val="100000"/>
              <a:buFont typeface="Arial"/>
              <a:buChar char="•"/>
              <a:defRPr b="1" sz="2000">
                <a:solidFill>
                  <a:srgbClr val="FFFFFF"/>
                </a:solidFill>
                <a:latin typeface="Cambria"/>
                <a:ea typeface="Cambria"/>
                <a:cs typeface="Cambria"/>
                <a:sym typeface="Cambria"/>
              </a:defRPr>
            </a:pPr>
            <a:r>
              <a:t>Two distinct regions occurred with high density of settlements</a:t>
            </a:r>
            <a:r>
              <a:t>, especially at the contact between Cambic Phaeozems and forest soils </a:t>
            </a:r>
          </a:p>
        </p:txBody>
      </p:sp>
      <p:pic>
        <p:nvPicPr>
          <p:cNvPr id="208" name="image19.jpg"/>
          <p:cNvPicPr>
            <a:picLocks noChangeAspect="1"/>
          </p:cNvPicPr>
          <p:nvPr/>
        </p:nvPicPr>
        <p:blipFill>
          <a:blip r:embed="rId3">
            <a:extLst/>
          </a:blip>
          <a:stretch>
            <a:fillRect/>
          </a:stretch>
        </p:blipFill>
        <p:spPr>
          <a:xfrm>
            <a:off x="3881523" y="1027619"/>
            <a:ext cx="4072018" cy="5801601"/>
          </a:xfrm>
          <a:prstGeom prst="rect">
            <a:avLst/>
          </a:prstGeom>
          <a:ln w="12700">
            <a:solidFill>
              <a:srgbClr val="000000"/>
            </a:solidFill>
          </a:ln>
        </p:spPr>
      </p:pic>
      <p:pic>
        <p:nvPicPr>
          <p:cNvPr id="209" name="image20.png"/>
          <p:cNvPicPr>
            <a:picLocks noChangeAspect="1"/>
          </p:cNvPicPr>
          <p:nvPr/>
        </p:nvPicPr>
        <p:blipFill>
          <a:blip r:embed="rId4">
            <a:extLst/>
          </a:blip>
          <a:stretch>
            <a:fillRect/>
          </a:stretch>
        </p:blipFill>
        <p:spPr>
          <a:xfrm>
            <a:off x="8055608" y="1011034"/>
            <a:ext cx="4138134" cy="5834771"/>
          </a:xfrm>
          <a:prstGeom prst="rect">
            <a:avLst/>
          </a:prstGeom>
          <a:ln w="12700">
            <a:solidFill>
              <a:srgbClr val="000000"/>
            </a:solidFill>
          </a:ln>
        </p:spPr>
      </p:pic>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211" name="Shape 211"/>
          <p:cNvSpPr/>
          <p:nvPr/>
        </p:nvSpPr>
        <p:spPr>
          <a:xfrm>
            <a:off x="0" y="311253"/>
            <a:ext cx="12192000" cy="686179"/>
          </a:xfrm>
          <a:prstGeom prst="rect">
            <a:avLst/>
          </a:prstGeom>
          <a:solidFill>
            <a:srgbClr val="FFFFFF"/>
          </a:solidFill>
          <a:ln w="12700">
            <a:miter lim="400000"/>
          </a:ln>
          <a:effectLst>
            <a:outerShdw sx="100000" sy="100000" kx="0" ky="0" algn="b" rotWithShape="0" blurRad="50800" dist="38100" dir="2700000">
              <a:srgbClr val="000000">
                <a:alpha val="40000"/>
              </a:srgbClr>
            </a:outerShdw>
          </a:effectLst>
        </p:spPr>
        <p:txBody>
          <a:bodyPr lIns="45719" rIns="45719" anchor="ctr"/>
          <a:lstStyle/>
          <a:p>
            <a:pPr algn="ctr">
              <a:defRPr>
                <a:solidFill>
                  <a:srgbClr val="FFFFFF"/>
                </a:solidFill>
              </a:defRPr>
            </a:pPr>
          </a:p>
        </p:txBody>
      </p:sp>
      <p:sp>
        <p:nvSpPr>
          <p:cNvPr id="212" name="Shape 212"/>
          <p:cNvSpPr/>
          <p:nvPr/>
        </p:nvSpPr>
        <p:spPr>
          <a:xfrm>
            <a:off x="66082" y="410234"/>
            <a:ext cx="11103086"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indent="360363">
              <a:lnSpc>
                <a:spcPct val="114000"/>
              </a:lnSpc>
              <a:defRPr b="1" sz="3600">
                <a:solidFill>
                  <a:srgbClr val="663300"/>
                </a:solidFill>
                <a:latin typeface="Century Gothic"/>
                <a:ea typeface="Century Gothic"/>
                <a:cs typeface="Century Gothic"/>
                <a:sym typeface="Century Gothic"/>
              </a:defRPr>
            </a:lvl1pPr>
          </a:lstStyle>
          <a:p>
            <a:pPr/>
            <a:r>
              <a:t>Spatial variability of soil parameters</a:t>
            </a:r>
          </a:p>
        </p:txBody>
      </p:sp>
      <p:pic>
        <p:nvPicPr>
          <p:cNvPr id="213" name="image2.png"/>
          <p:cNvPicPr>
            <a:picLocks noChangeAspect="1"/>
          </p:cNvPicPr>
          <p:nvPr/>
        </p:nvPicPr>
        <p:blipFill>
          <a:blip r:embed="rId3">
            <a:extLst/>
          </a:blip>
          <a:stretch>
            <a:fillRect/>
          </a:stretch>
        </p:blipFill>
        <p:spPr>
          <a:xfrm>
            <a:off x="201960" y="248210"/>
            <a:ext cx="726675" cy="701310"/>
          </a:xfrm>
          <a:prstGeom prst="rect">
            <a:avLst/>
          </a:prstGeom>
          <a:ln w="12700">
            <a:miter lim="400000"/>
          </a:ln>
        </p:spPr>
      </p:pic>
      <p:grpSp>
        <p:nvGrpSpPr>
          <p:cNvPr id="218" name="Group 218"/>
          <p:cNvGrpSpPr/>
          <p:nvPr/>
        </p:nvGrpSpPr>
        <p:grpSpPr>
          <a:xfrm>
            <a:off x="8086767" y="1084084"/>
            <a:ext cx="4117025" cy="5759878"/>
            <a:chOff x="0" y="0"/>
            <a:chExt cx="4117023" cy="5759876"/>
          </a:xfrm>
        </p:grpSpPr>
        <p:pic>
          <p:nvPicPr>
            <p:cNvPr id="214" name="image21.png"/>
            <p:cNvPicPr>
              <a:picLocks noChangeAspect="1"/>
            </p:cNvPicPr>
            <p:nvPr/>
          </p:nvPicPr>
          <p:blipFill>
            <a:blip r:embed="rId4">
              <a:extLst/>
            </a:blip>
            <a:stretch>
              <a:fillRect/>
            </a:stretch>
          </p:blipFill>
          <p:spPr>
            <a:xfrm>
              <a:off x="15045" y="0"/>
              <a:ext cx="1990504" cy="2812859"/>
            </a:xfrm>
            <a:prstGeom prst="rect">
              <a:avLst/>
            </a:prstGeom>
            <a:ln w="9525" cap="flat">
              <a:solidFill>
                <a:srgbClr val="000000"/>
              </a:solidFill>
              <a:prstDash val="solid"/>
              <a:round/>
            </a:ln>
            <a:effectLst/>
          </p:spPr>
        </p:pic>
        <p:pic>
          <p:nvPicPr>
            <p:cNvPr id="215" name="image22.png"/>
            <p:cNvPicPr>
              <a:picLocks noChangeAspect="1"/>
            </p:cNvPicPr>
            <p:nvPr/>
          </p:nvPicPr>
          <p:blipFill>
            <a:blip r:embed="rId5">
              <a:extLst/>
            </a:blip>
            <a:stretch>
              <a:fillRect/>
            </a:stretch>
          </p:blipFill>
          <p:spPr>
            <a:xfrm>
              <a:off x="2105510" y="12560"/>
              <a:ext cx="1981617" cy="2800300"/>
            </a:xfrm>
            <a:prstGeom prst="rect">
              <a:avLst/>
            </a:prstGeom>
            <a:ln w="9525" cap="flat">
              <a:solidFill>
                <a:srgbClr val="000000"/>
              </a:solidFill>
              <a:prstDash val="solid"/>
              <a:round/>
            </a:ln>
            <a:effectLst/>
          </p:spPr>
        </p:pic>
        <p:pic>
          <p:nvPicPr>
            <p:cNvPr id="216" name="image23.png"/>
            <p:cNvPicPr>
              <a:picLocks noChangeAspect="1"/>
            </p:cNvPicPr>
            <p:nvPr/>
          </p:nvPicPr>
          <p:blipFill>
            <a:blip r:embed="rId6">
              <a:extLst/>
            </a:blip>
            <a:stretch>
              <a:fillRect/>
            </a:stretch>
          </p:blipFill>
          <p:spPr>
            <a:xfrm>
              <a:off x="0" y="2947017"/>
              <a:ext cx="1990502" cy="2812859"/>
            </a:xfrm>
            <a:prstGeom prst="rect">
              <a:avLst/>
            </a:prstGeom>
            <a:ln w="9525" cap="flat">
              <a:solidFill>
                <a:srgbClr val="000000"/>
              </a:solidFill>
              <a:prstDash val="solid"/>
              <a:round/>
            </a:ln>
            <a:effectLst/>
          </p:spPr>
        </p:pic>
        <p:pic>
          <p:nvPicPr>
            <p:cNvPr id="217" name="image24.png"/>
            <p:cNvPicPr>
              <a:picLocks noChangeAspect="1"/>
            </p:cNvPicPr>
            <p:nvPr/>
          </p:nvPicPr>
          <p:blipFill>
            <a:blip r:embed="rId7">
              <a:extLst/>
            </a:blip>
            <a:stretch>
              <a:fillRect/>
            </a:stretch>
          </p:blipFill>
          <p:spPr>
            <a:xfrm>
              <a:off x="2105510" y="2917326"/>
              <a:ext cx="2011514" cy="2842551"/>
            </a:xfrm>
            <a:prstGeom prst="rect">
              <a:avLst/>
            </a:prstGeom>
            <a:ln w="9525" cap="flat">
              <a:solidFill>
                <a:srgbClr val="000000"/>
              </a:solidFill>
              <a:prstDash val="solid"/>
              <a:round/>
            </a:ln>
            <a:effectLst/>
          </p:spPr>
        </p:pic>
      </p:grpSp>
      <p:grpSp>
        <p:nvGrpSpPr>
          <p:cNvPr id="227" name="Group 227"/>
          <p:cNvGrpSpPr/>
          <p:nvPr/>
        </p:nvGrpSpPr>
        <p:grpSpPr>
          <a:xfrm>
            <a:off x="140247" y="1102535"/>
            <a:ext cx="5351759" cy="5722975"/>
            <a:chOff x="0" y="0"/>
            <a:chExt cx="5351757" cy="5722973"/>
          </a:xfrm>
        </p:grpSpPr>
        <p:sp>
          <p:nvSpPr>
            <p:cNvPr id="219" name="Shape 219"/>
            <p:cNvSpPr/>
            <p:nvPr/>
          </p:nvSpPr>
          <p:spPr>
            <a:xfrm>
              <a:off x="232680" y="0"/>
              <a:ext cx="1098450" cy="2870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400">
                  <a:solidFill>
                    <a:srgbClr val="FFFFFF"/>
                  </a:solidFill>
                  <a:latin typeface="Cambria"/>
                  <a:ea typeface="Cambria"/>
                  <a:cs typeface="Cambria"/>
                  <a:sym typeface="Cambria"/>
                </a:defRPr>
              </a:lvl1pPr>
            </a:lstStyle>
            <a:p>
              <a:pPr/>
              <a:r>
                <a:t>Soil reaction </a:t>
              </a:r>
            </a:p>
          </p:txBody>
        </p:sp>
        <p:sp>
          <p:nvSpPr>
            <p:cNvPr id="220" name="Shape 220"/>
            <p:cNvSpPr/>
            <p:nvPr/>
          </p:nvSpPr>
          <p:spPr>
            <a:xfrm>
              <a:off x="0" y="236760"/>
              <a:ext cx="4732566" cy="10998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285750" indent="-285750" algn="just">
                <a:buSzPct val="100000"/>
                <a:buFont typeface="Arial"/>
                <a:buChar char="•"/>
                <a:defRPr sz="1400">
                  <a:solidFill>
                    <a:srgbClr val="FFFFFF"/>
                  </a:solidFill>
                  <a:latin typeface="Cambria"/>
                  <a:ea typeface="Cambria"/>
                  <a:cs typeface="Cambria"/>
                  <a:sym typeface="Cambria"/>
                </a:defRPr>
              </a:pPr>
              <a:r>
                <a:t>Modelled by regression-kriging, with altitude and X and Y coordinates as predictors</a:t>
              </a:r>
            </a:p>
            <a:p>
              <a:pPr marL="285750" indent="-285750" algn="just">
                <a:buSzPct val="100000"/>
                <a:buFont typeface="Arial"/>
                <a:buChar char="•"/>
                <a:defRPr sz="1400">
                  <a:solidFill>
                    <a:srgbClr val="FFFFFF"/>
                  </a:solidFill>
                  <a:latin typeface="Cambria"/>
                  <a:ea typeface="Cambria"/>
                  <a:cs typeface="Cambria"/>
                  <a:sym typeface="Cambria"/>
                </a:defRPr>
              </a:pPr>
              <a:r>
                <a:t>Regression model explains 39% of pH variance</a:t>
              </a:r>
            </a:p>
            <a:p>
              <a:pPr marL="285750" indent="-285750" algn="just">
                <a:buSzPct val="100000"/>
                <a:buFont typeface="Arial"/>
                <a:buChar char="•"/>
                <a:defRPr sz="1400">
                  <a:solidFill>
                    <a:srgbClr val="FFFFFF"/>
                  </a:solidFill>
                  <a:latin typeface="Cambria"/>
                  <a:ea typeface="Cambria"/>
                  <a:cs typeface="Cambria"/>
                  <a:sym typeface="Cambria"/>
                </a:defRPr>
              </a:pPr>
              <a:r>
                <a:t>pH values generally decrease as altitude increases (with 0.9 units / 100 m) and increase from West to East</a:t>
              </a:r>
            </a:p>
          </p:txBody>
        </p:sp>
        <p:sp>
          <p:nvSpPr>
            <p:cNvPr id="221" name="Shape 221"/>
            <p:cNvSpPr/>
            <p:nvPr/>
          </p:nvSpPr>
          <p:spPr>
            <a:xfrm>
              <a:off x="232680" y="1406311"/>
              <a:ext cx="1003386" cy="287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400">
                  <a:solidFill>
                    <a:srgbClr val="FFFFFF"/>
                  </a:solidFill>
                  <a:latin typeface="Cambria"/>
                  <a:ea typeface="Cambria"/>
                  <a:cs typeface="Cambria"/>
                  <a:sym typeface="Cambria"/>
                </a:defRPr>
              </a:lvl1pPr>
            </a:lstStyle>
            <a:p>
              <a:pPr/>
              <a:r>
                <a:t>Phosphorus</a:t>
              </a:r>
            </a:p>
          </p:txBody>
        </p:sp>
        <p:sp>
          <p:nvSpPr>
            <p:cNvPr id="222" name="Shape 222"/>
            <p:cNvSpPr/>
            <p:nvPr/>
          </p:nvSpPr>
          <p:spPr>
            <a:xfrm>
              <a:off x="0" y="1733805"/>
              <a:ext cx="5351758" cy="13030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285750" indent="-285750">
                <a:buSzPct val="100000"/>
                <a:buFont typeface="Arial"/>
                <a:buChar char="•"/>
                <a:defRPr sz="1400">
                  <a:solidFill>
                    <a:srgbClr val="FFFFFF"/>
                  </a:solidFill>
                  <a:latin typeface="Cambria"/>
                  <a:ea typeface="Cambria"/>
                  <a:cs typeface="Cambria"/>
                  <a:sym typeface="Cambria"/>
                </a:defRPr>
              </a:pPr>
              <a:r>
                <a:t>Modelled by ordinary kriging</a:t>
              </a:r>
            </a:p>
            <a:p>
              <a:pPr marL="285750" indent="-285750">
                <a:buSzPct val="100000"/>
                <a:buFont typeface="Arial"/>
                <a:buChar char="•"/>
                <a:defRPr sz="1400">
                  <a:solidFill>
                    <a:srgbClr val="FFFFFF"/>
                  </a:solidFill>
                  <a:latin typeface="Cambria"/>
                  <a:ea typeface="Cambria"/>
                  <a:cs typeface="Cambria"/>
                  <a:sym typeface="Cambria"/>
                </a:defRPr>
              </a:pPr>
              <a:r>
                <a:t>Vertical variability of phosphorus presents a strong anomaly in r</a:t>
              </a:r>
              <a:r>
                <a:t>elation</a:t>
              </a:r>
              <a:r>
                <a:t> </a:t>
              </a:r>
              <a:r>
                <a:t>with</a:t>
              </a:r>
              <a:r>
                <a:t> normal distribution in a typical soil profile</a:t>
              </a:r>
            </a:p>
            <a:p>
              <a:pPr marL="285750" indent="-285750">
                <a:buSzPct val="100000"/>
                <a:buFont typeface="Arial"/>
                <a:buChar char="•"/>
                <a:defRPr sz="1400">
                  <a:solidFill>
                    <a:srgbClr val="FFFFFF"/>
                  </a:solidFill>
                  <a:latin typeface="Cambria"/>
                  <a:ea typeface="Cambria"/>
                  <a:cs typeface="Cambria"/>
                  <a:sym typeface="Cambria"/>
                </a:defRPr>
              </a:pPr>
              <a:r>
                <a:t>Pronounced maximum values (&gt;200 ppm) are found in the proximity of several archaeological sites, suggesting that this high concentration may be partially related to ancient settlements</a:t>
              </a:r>
            </a:p>
          </p:txBody>
        </p:sp>
        <p:sp>
          <p:nvSpPr>
            <p:cNvPr id="223" name="Shape 223"/>
            <p:cNvSpPr/>
            <p:nvPr/>
          </p:nvSpPr>
          <p:spPr>
            <a:xfrm>
              <a:off x="232680" y="3308848"/>
              <a:ext cx="884534" cy="287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400">
                  <a:solidFill>
                    <a:srgbClr val="FFFFFF"/>
                  </a:solidFill>
                  <a:latin typeface="Cambria"/>
                  <a:ea typeface="Cambria"/>
                  <a:cs typeface="Cambria"/>
                  <a:sym typeface="Cambria"/>
                </a:defRPr>
              </a:lvl1pPr>
            </a:lstStyle>
            <a:p>
              <a:pPr/>
              <a:r>
                <a:t>Potassium</a:t>
              </a:r>
            </a:p>
          </p:txBody>
        </p:sp>
        <p:sp>
          <p:nvSpPr>
            <p:cNvPr id="224" name="Shape 224"/>
            <p:cNvSpPr/>
            <p:nvPr/>
          </p:nvSpPr>
          <p:spPr>
            <a:xfrm>
              <a:off x="0" y="3552159"/>
              <a:ext cx="5143499" cy="10998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285750" indent="-285750" algn="just">
                <a:buSzPct val="100000"/>
                <a:buFont typeface="Arial"/>
                <a:buChar char="•"/>
                <a:defRPr sz="1400">
                  <a:solidFill>
                    <a:srgbClr val="FFFFFF"/>
                  </a:solidFill>
                  <a:latin typeface="Cambria"/>
                  <a:ea typeface="Cambria"/>
                  <a:cs typeface="Cambria"/>
                  <a:sym typeface="Cambria"/>
                </a:defRPr>
              </a:pPr>
              <a:r>
                <a:t>Modelled by universal kriging</a:t>
              </a:r>
            </a:p>
            <a:p>
              <a:pPr marL="285750" indent="-285750" algn="just">
                <a:buSzPct val="100000"/>
                <a:buFont typeface="Arial"/>
                <a:buChar char="•"/>
                <a:defRPr sz="1400">
                  <a:solidFill>
                    <a:srgbClr val="FFFFFF"/>
                  </a:solidFill>
                  <a:latin typeface="Cambria"/>
                  <a:ea typeface="Cambria"/>
                  <a:cs typeface="Cambria"/>
                  <a:sym typeface="Cambria"/>
                </a:defRPr>
              </a:pPr>
              <a:r>
                <a:t>There is a weak but statistically significant correlation with distance from archaeological sites (R = -0.273), suggesting that potassium content tends to increase slightly in their proximity, due to ancient human activities</a:t>
              </a:r>
            </a:p>
          </p:txBody>
        </p:sp>
        <p:sp>
          <p:nvSpPr>
            <p:cNvPr id="225" name="Shape 225"/>
            <p:cNvSpPr/>
            <p:nvPr/>
          </p:nvSpPr>
          <p:spPr>
            <a:xfrm>
              <a:off x="221431" y="4721709"/>
              <a:ext cx="1264877" cy="287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400">
                  <a:solidFill>
                    <a:srgbClr val="FFFFFF"/>
                  </a:solidFill>
                  <a:latin typeface="Cambria"/>
                  <a:ea typeface="Cambria"/>
                  <a:cs typeface="Cambria"/>
                  <a:sym typeface="Cambria"/>
                </a:defRPr>
              </a:lvl1pPr>
            </a:lstStyle>
            <a:p>
              <a:pPr/>
              <a:r>
                <a:t>Humus content</a:t>
              </a:r>
            </a:p>
          </p:txBody>
        </p:sp>
        <p:sp>
          <p:nvSpPr>
            <p:cNvPr id="226" name="Shape 226"/>
            <p:cNvSpPr/>
            <p:nvPr/>
          </p:nvSpPr>
          <p:spPr>
            <a:xfrm>
              <a:off x="0" y="5029486"/>
              <a:ext cx="4450745" cy="6934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marL="285750" indent="-285750">
                <a:buSzPct val="100000"/>
                <a:buFont typeface="Arial"/>
                <a:buChar char="•"/>
                <a:defRPr sz="1400">
                  <a:solidFill>
                    <a:srgbClr val="FFFFFF"/>
                  </a:solidFill>
                  <a:latin typeface="Cambria"/>
                  <a:ea typeface="Cambria"/>
                  <a:cs typeface="Cambria"/>
                  <a:sym typeface="Cambria"/>
                </a:defRPr>
              </a:pPr>
              <a:r>
                <a:t>Modelled by ordinary kriging</a:t>
              </a:r>
            </a:p>
            <a:p>
              <a:pPr marL="285750" indent="-285750">
                <a:buSzPct val="100000"/>
                <a:buFont typeface="Arial"/>
                <a:buChar char="•"/>
                <a:defRPr sz="1400">
                  <a:solidFill>
                    <a:srgbClr val="FFFFFF"/>
                  </a:solidFill>
                  <a:latin typeface="Cambria"/>
                  <a:ea typeface="Cambria"/>
                  <a:cs typeface="Cambria"/>
                  <a:sym typeface="Cambria"/>
                </a:defRPr>
              </a:pPr>
              <a:r>
                <a:t>It doesn’t show any relationship with the locations of archaeological sites</a:t>
              </a:r>
            </a:p>
          </p:txBody>
        </p:sp>
      </p:grpSp>
    </p:spTree>
  </p:cSld>
  <p:clrMapOvr>
    <a:masterClrMapping/>
  </p:clrMapOvr>
  <p:transition xmlns:p14="http://schemas.microsoft.com/office/powerpoint/2010/main" spd="med" advClick="1" p14:dur="1000"/>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