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04" r:id="rId5"/>
    <p:sldId id="294" r:id="rId6"/>
    <p:sldId id="305" r:id="rId7"/>
    <p:sldId id="309" r:id="rId8"/>
    <p:sldId id="306" r:id="rId9"/>
    <p:sldId id="307" r:id="rId10"/>
    <p:sldId id="308" r:id="rId11"/>
    <p:sldId id="310" r:id="rId12"/>
    <p:sldId id="311" r:id="rId13"/>
    <p:sldId id="312" r:id="rId14"/>
    <p:sldId id="313" r:id="rId15"/>
    <p:sldId id="314" r:id="rId16"/>
    <p:sldId id="315" r:id="rId17"/>
    <p:sldId id="316" r:id="rId18"/>
    <p:sldId id="317" r:id="rId19"/>
    <p:sldId id="318"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593" userDrawn="1">
          <p15:clr>
            <a:srgbClr val="A4A3A4"/>
          </p15:clr>
        </p15:guide>
        <p15:guide id="2" pos="756" userDrawn="1">
          <p15:clr>
            <a:srgbClr val="A4A3A4"/>
          </p15:clr>
        </p15:guide>
        <p15:guide id="3" pos="1436" userDrawn="1">
          <p15:clr>
            <a:srgbClr val="A4A3A4"/>
          </p15:clr>
        </p15:guide>
        <p15:guide id="4" orient="horz" pos="1003" userDrawn="1">
          <p15:clr>
            <a:srgbClr val="A4A3A4"/>
          </p15:clr>
        </p15:guide>
        <p15:guide id="5" pos="189" userDrawn="1">
          <p15:clr>
            <a:srgbClr val="A4A3A4"/>
          </p15:clr>
        </p15:guide>
        <p15:guide id="6" orient="horz" pos="2251" userDrawn="1">
          <p15:clr>
            <a:srgbClr val="A4A3A4"/>
          </p15:clr>
        </p15:guide>
        <p15:guide id="7" orient="horz" pos="1638" userDrawn="1">
          <p15:clr>
            <a:srgbClr val="A4A3A4"/>
          </p15:clr>
        </p15:guide>
        <p15:guide id="8" orient="horz" pos="2296" userDrawn="1">
          <p15:clr>
            <a:srgbClr val="A4A3A4"/>
          </p15:clr>
        </p15:guide>
        <p15:guide id="9" pos="1527" userDrawn="1">
          <p15:clr>
            <a:srgbClr val="A4A3A4"/>
          </p15:clr>
        </p15:guide>
        <p15:guide id="10" pos="846" userDrawn="1">
          <p15:clr>
            <a:srgbClr val="A4A3A4"/>
          </p15:clr>
        </p15:guide>
        <p15:guide id="11" orient="horz" pos="2886" userDrawn="1">
          <p15:clr>
            <a:srgbClr val="A4A3A4"/>
          </p15:clr>
        </p15:guide>
        <p15:guide id="12" orient="horz" pos="2931" userDrawn="1">
          <p15:clr>
            <a:srgbClr val="A4A3A4"/>
          </p15:clr>
        </p15:guide>
        <p15:guide id="13" orient="horz" pos="4247" userDrawn="1">
          <p15:clr>
            <a:srgbClr val="A4A3A4"/>
          </p15:clr>
        </p15:guide>
        <p15:guide id="14" orient="horz" pos="4201" userDrawn="1">
          <p15:clr>
            <a:srgbClr val="A4A3A4"/>
          </p15:clr>
        </p15:guide>
        <p15:guide id="15" orient="horz" pos="3589" userDrawn="1">
          <p15:clr>
            <a:srgbClr val="A4A3A4"/>
          </p15:clr>
        </p15:guide>
        <p15:guide id="16" orient="horz" pos="35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DF9F"/>
    <a:srgbClr val="000000"/>
    <a:srgbClr val="9999FF"/>
    <a:srgbClr val="9966FF"/>
    <a:srgbClr val="FFFFFF"/>
    <a:srgbClr val="CC9900"/>
    <a:srgbClr val="080808"/>
    <a:srgbClr val="0066CC"/>
    <a:srgbClr val="644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74" autoAdjust="0"/>
  </p:normalViewPr>
  <p:slideViewPr>
    <p:cSldViewPr snapToGrid="0">
      <p:cViewPr>
        <p:scale>
          <a:sx n="98" d="100"/>
          <a:sy n="98" d="100"/>
        </p:scale>
        <p:origin x="-954" y="-786"/>
      </p:cViewPr>
      <p:guideLst>
        <p:guide orient="horz" pos="1066"/>
        <p:guide orient="horz" pos="868"/>
        <p:guide orient="horz" pos="2251"/>
        <p:guide orient="horz" pos="1638"/>
        <p:guide orient="horz" pos="2419"/>
        <p:guide orient="horz" pos="2886"/>
        <p:guide orient="horz" pos="2931"/>
        <p:guide orient="horz" pos="4247"/>
        <p:guide orient="horz" pos="4201"/>
        <p:guide orient="horz" pos="3638"/>
        <p:guide orient="horz" pos="4064"/>
        <p:guide pos="756"/>
        <p:guide pos="1436"/>
        <p:guide pos="189"/>
        <p:guide pos="1527"/>
        <p:guide pos="846"/>
      </p:guideLst>
    </p:cSldViewPr>
  </p:slideViewPr>
  <p:notesTextViewPr>
    <p:cViewPr>
      <p:scale>
        <a:sx n="1" d="1"/>
        <a:sy n="1" d="1"/>
      </p:scale>
      <p:origin x="0" y="0"/>
    </p:cViewPr>
  </p:notesTextViewPr>
  <p:sorterViewPr>
    <p:cViewPr>
      <p:scale>
        <a:sx n="100" d="100"/>
        <a:sy n="100" d="100"/>
      </p:scale>
      <p:origin x="0" y="0"/>
    </p:cViewPr>
  </p:sorterViewPr>
  <p:gridSpacing cx="378000" cy="3780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A28FD-067F-42D8-9F58-79E23461AB6B}" type="datetimeFigureOut">
              <a:rPr lang="nb-NO" smtClean="0"/>
              <a:t>27.09.2019</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06249F-37E3-4BE7-8FA5-6574C1D71D85}" type="slidenum">
              <a:rPr lang="nb-NO" smtClean="0"/>
              <a:t>‹N›</a:t>
            </a:fld>
            <a:endParaRPr lang="nb-NO"/>
          </a:p>
        </p:txBody>
      </p:sp>
    </p:spTree>
    <p:extLst>
      <p:ext uri="{BB962C8B-B14F-4D97-AF65-F5344CB8AC3E}">
        <p14:creationId xmlns:p14="http://schemas.microsoft.com/office/powerpoint/2010/main" val="379071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FF06249F-37E3-4BE7-8FA5-6574C1D71D85}" type="slidenum">
              <a:rPr lang="nb-NO" smtClean="0"/>
              <a:t>1</a:t>
            </a:fld>
            <a:endParaRPr lang="nb-NO"/>
          </a:p>
        </p:txBody>
      </p:sp>
    </p:spTree>
    <p:extLst>
      <p:ext uri="{BB962C8B-B14F-4D97-AF65-F5344CB8AC3E}">
        <p14:creationId xmlns:p14="http://schemas.microsoft.com/office/powerpoint/2010/main" val="259312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506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506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506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506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506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506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50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77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1554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1554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56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8905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50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506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8229E-A5D3-DE47-928C-2ED6A4F8D30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50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entury Gothic" panose="020B0502020202020204" pitchFamily="34" charset="0"/>
              </a:defRPr>
            </a:lvl1pPr>
          </a:lstStyle>
          <a:p>
            <a:r>
              <a:rPr lang="en-US" dirty="0" smtClean="0"/>
              <a:t>Click to edit Master title style</a:t>
            </a:r>
            <a:endParaRPr lang="nb-NO"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nb-NO" dirty="0"/>
          </a:p>
        </p:txBody>
      </p:sp>
      <p:sp>
        <p:nvSpPr>
          <p:cNvPr id="4" name="Date Placeholder 3"/>
          <p:cNvSpPr>
            <a:spLocks noGrp="1"/>
          </p:cNvSpPr>
          <p:nvPr>
            <p:ph type="dt" sz="half" idx="10"/>
          </p:nvPr>
        </p:nvSpPr>
        <p:spPr/>
        <p:txBody>
          <a:bodyPr/>
          <a:lstStyle/>
          <a:p>
            <a:fld id="{83295C74-8DAE-4F58-BC87-C88F2453D6B2}" type="datetimeFigureOut">
              <a:rPr lang="nb-NO" smtClean="0"/>
              <a:t>27.09.2019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260497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b-N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295C74-8DAE-4F58-BC87-C88F2453D6B2}" type="datetimeFigureOut">
              <a:rPr lang="nb-NO" smtClean="0"/>
              <a:t>27.09.2019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357465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83295C74-8DAE-4F58-BC87-C88F2453D6B2}" type="datetimeFigureOut">
              <a:rPr lang="nb-NO" smtClean="0"/>
              <a:t>27.09.2019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226199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83295C74-8DAE-4F58-BC87-C88F2453D6B2}" type="datetimeFigureOut">
              <a:rPr lang="nb-NO" smtClean="0"/>
              <a:t>27.09.2019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278960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p:txBody>
          <a:bodyPr/>
          <a:lstStyle/>
          <a:p>
            <a:fld id="{83295C74-8DAE-4F58-BC87-C88F2453D6B2}" type="datetimeFigureOut">
              <a:rPr lang="nb-NO" smtClean="0"/>
              <a:t>27.09.2019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215855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83295C74-8DAE-4F58-BC87-C88F2453D6B2}" type="datetimeFigureOut">
              <a:rPr lang="nb-NO" smtClean="0"/>
              <a:t>27.09.2019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179802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b-N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295C74-8DAE-4F58-BC87-C88F2453D6B2}" type="datetimeFigureOut">
              <a:rPr lang="nb-NO" smtClean="0"/>
              <a:t>27.09.2019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2399470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83295C74-8DAE-4F58-BC87-C88F2453D6B2}" type="datetimeFigureOut">
              <a:rPr lang="nb-NO" smtClean="0"/>
              <a:t>27.09.2019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149522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b-N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83295C74-8DAE-4F58-BC87-C88F2453D6B2}" type="datetimeFigureOut">
              <a:rPr lang="nb-NO" smtClean="0"/>
              <a:t>27.09.2019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84416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83295C74-8DAE-4F58-BC87-C88F2453D6B2}" type="datetimeFigureOut">
              <a:rPr lang="nb-NO" smtClean="0"/>
              <a:t>27.09.2019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889961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95C74-8DAE-4F58-BC87-C88F2453D6B2}" type="datetimeFigureOut">
              <a:rPr lang="nb-NO" smtClean="0"/>
              <a:t>27.09.2019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1367926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b-N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295C74-8DAE-4F58-BC87-C88F2453D6B2}" type="datetimeFigureOut">
              <a:rPr lang="nb-NO" smtClean="0"/>
              <a:t>27.09.2019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A0DC44E-E3F1-47C8-AD1C-A15418066A61}" type="slidenum">
              <a:rPr lang="nb-NO" smtClean="0"/>
              <a:t>‹N›</a:t>
            </a:fld>
            <a:endParaRPr lang="nb-NO"/>
          </a:p>
        </p:txBody>
      </p:sp>
    </p:spTree>
    <p:extLst>
      <p:ext uri="{BB962C8B-B14F-4D97-AF65-F5344CB8AC3E}">
        <p14:creationId xmlns:p14="http://schemas.microsoft.com/office/powerpoint/2010/main" val="1232530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nb-NO"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b-NO"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95C74-8DAE-4F58-BC87-C88F2453D6B2}" type="datetimeFigureOut">
              <a:rPr lang="nb-NO" smtClean="0"/>
              <a:t>27.09.2019</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DC44E-E3F1-47C8-AD1C-A15418066A61}" type="slidenum">
              <a:rPr lang="nb-NO" smtClean="0"/>
              <a:t>‹N›</a:t>
            </a:fld>
            <a:endParaRPr lang="nb-NO"/>
          </a:p>
        </p:txBody>
      </p:sp>
    </p:spTree>
    <p:extLst>
      <p:ext uri="{BB962C8B-B14F-4D97-AF65-F5344CB8AC3E}">
        <p14:creationId xmlns:p14="http://schemas.microsoft.com/office/powerpoint/2010/main" val="423342008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gif"/><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p:cNvSpPr/>
          <p:nvPr/>
        </p:nvSpPr>
        <p:spPr>
          <a:xfrm>
            <a:off x="-135180" y="723575"/>
            <a:ext cx="12327181" cy="1451083"/>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324" y="172311"/>
            <a:ext cx="3454790" cy="1930159"/>
          </a:xfrm>
          <a:prstGeom prst="rect">
            <a:avLst/>
          </a:prstGeom>
        </p:spPr>
      </p:pic>
      <p:sp>
        <p:nvSpPr>
          <p:cNvPr id="17" name="TextBox 16"/>
          <p:cNvSpPr txBox="1"/>
          <p:nvPr/>
        </p:nvSpPr>
        <p:spPr>
          <a:xfrm>
            <a:off x="1299900" y="4074666"/>
            <a:ext cx="10178225"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400" dirty="0">
                <a:solidFill>
                  <a:srgbClr val="FFDF9F"/>
                </a:solidFill>
                <a:effectLst>
                  <a:outerShdw blurRad="38100" dist="38100" dir="2700000" algn="tl">
                    <a:srgbClr val="000000">
                      <a:alpha val="43137"/>
                    </a:srgbClr>
                  </a:outerShdw>
                </a:effectLst>
                <a:latin typeface="Century Gothic" panose="020B0502020202020204" pitchFamily="34" charset="0"/>
              </a:rPr>
              <a:t>b</a:t>
            </a:r>
            <a:r>
              <a:rPr lang="en-GB" sz="2400" dirty="0" smtClean="0">
                <a:solidFill>
                  <a:srgbClr val="FFDF9F"/>
                </a:solidFill>
                <a:effectLst>
                  <a:outerShdw blurRad="38100" dist="38100" dir="2700000" algn="tl">
                    <a:srgbClr val="000000">
                      <a:alpha val="43137"/>
                    </a:srgbClr>
                  </a:outerShdw>
                </a:effectLst>
                <a:latin typeface="Century Gothic" panose="020B0502020202020204" pitchFamily="34" charset="0"/>
              </a:rPr>
              <a:t>y </a:t>
            </a:r>
            <a:r>
              <a:rPr lang="it-IT" sz="2400" dirty="0">
                <a:solidFill>
                  <a:srgbClr val="FFDF9F"/>
                </a:solidFill>
                <a:effectLst>
                  <a:outerShdw blurRad="38100" dist="38100" dir="2700000" algn="tl">
                    <a:srgbClr val="000000">
                      <a:alpha val="43137"/>
                    </a:srgbClr>
                  </a:outerShdw>
                </a:effectLst>
                <a:latin typeface="Century Gothic" panose="020B0502020202020204" pitchFamily="34" charset="0"/>
              </a:rPr>
              <a:t>Ilaria </a:t>
            </a:r>
            <a:r>
              <a:rPr lang="it-IT" sz="2400" dirty="0" smtClean="0">
                <a:solidFill>
                  <a:srgbClr val="FFDF9F"/>
                </a:solidFill>
                <a:effectLst>
                  <a:outerShdw blurRad="38100" dist="38100" dir="2700000" algn="tl">
                    <a:srgbClr val="000000">
                      <a:alpha val="43137"/>
                    </a:srgbClr>
                  </a:outerShdw>
                </a:effectLst>
                <a:latin typeface="Century Gothic" panose="020B0502020202020204" pitchFamily="34" charset="0"/>
              </a:rPr>
              <a:t>CATAPANO, </a:t>
            </a:r>
            <a:r>
              <a:rPr lang="it-IT" sz="2400" dirty="0">
                <a:solidFill>
                  <a:srgbClr val="FFDF9F"/>
                </a:solidFill>
                <a:effectLst>
                  <a:outerShdw blurRad="38100" dist="38100" dir="2700000" algn="tl">
                    <a:srgbClr val="000000">
                      <a:alpha val="43137"/>
                    </a:srgbClr>
                  </a:outerShdw>
                </a:effectLst>
                <a:latin typeface="Century Gothic" panose="020B0502020202020204" pitchFamily="34" charset="0"/>
              </a:rPr>
              <a:t>Francesco </a:t>
            </a:r>
            <a:r>
              <a:rPr lang="it-IT" sz="2400" dirty="0" smtClean="0">
                <a:solidFill>
                  <a:srgbClr val="FFDF9F"/>
                </a:solidFill>
                <a:effectLst>
                  <a:outerShdw blurRad="38100" dist="38100" dir="2700000" algn="tl">
                    <a:srgbClr val="000000">
                      <a:alpha val="43137"/>
                    </a:srgbClr>
                  </a:outerShdw>
                </a:effectLst>
                <a:latin typeface="Century Gothic" panose="020B0502020202020204" pitchFamily="34" charset="0"/>
              </a:rPr>
              <a:t>SOLDOVIERI, Giuseppina PADELETTI</a:t>
            </a:r>
            <a:endParaRPr lang="en-GB" sz="2400" dirty="0">
              <a:solidFill>
                <a:srgbClr val="FFDF9F"/>
              </a:solidFill>
              <a:effectLst>
                <a:outerShdw blurRad="38100" dist="38100" dir="2700000" algn="tl">
                  <a:srgbClr val="000000">
                    <a:alpha val="43137"/>
                  </a:srgbClr>
                </a:outerShdw>
              </a:effectLst>
              <a:latin typeface="Century Gothic" panose="020B0502020202020204" pitchFamily="34" charset="0"/>
            </a:endParaRPr>
          </a:p>
        </p:txBody>
      </p:sp>
      <p:sp>
        <p:nvSpPr>
          <p:cNvPr id="12" name="Rectangle 11"/>
          <p:cNvSpPr/>
          <p:nvPr/>
        </p:nvSpPr>
        <p:spPr>
          <a:xfrm>
            <a:off x="1299901" y="2339832"/>
            <a:ext cx="8512009" cy="1569660"/>
          </a:xfrm>
          <a:prstGeom prst="rect">
            <a:avLst/>
          </a:prstGeom>
        </p:spPr>
        <p:txBody>
          <a:bodyPr wrap="square">
            <a:spAutoFit/>
          </a:bodyPr>
          <a:lstStyle/>
          <a:p>
            <a:endParaRPr lang="en-GB" sz="3200" dirty="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US" sz="3200" dirty="0">
                <a:solidFill>
                  <a:schemeClr val="bg1"/>
                </a:solidFill>
                <a:effectLst>
                  <a:outerShdw blurRad="38100" dist="38100" dir="2700000" algn="tl">
                    <a:srgbClr val="000000">
                      <a:alpha val="43137"/>
                    </a:srgbClr>
                  </a:outerShdw>
                </a:effectLst>
                <a:latin typeface="Century Gothic" panose="020B0502020202020204" pitchFamily="34" charset="0"/>
              </a:rPr>
              <a:t>Diagnostic and Monitoring of Cultural Heritage: Heracles project experience</a:t>
            </a:r>
            <a:endParaRPr lang="en-GB" sz="3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2" name="Rectangle 21"/>
          <p:cNvSpPr/>
          <p:nvPr/>
        </p:nvSpPr>
        <p:spPr>
          <a:xfrm>
            <a:off x="-135180" y="723575"/>
            <a:ext cx="12327181" cy="1451083"/>
          </a:xfrm>
          <a:prstGeom prst="rect">
            <a:avLst/>
          </a:prstGeom>
          <a:solidFill>
            <a:schemeClr val="bg1">
              <a:lumMod val="95000"/>
              <a:alpha val="72157"/>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324" y="172311"/>
            <a:ext cx="3454790" cy="1930159"/>
          </a:xfrm>
          <a:prstGeom prst="rect">
            <a:avLst/>
          </a:prstGeom>
        </p:spPr>
      </p:pic>
      <p:sp>
        <p:nvSpPr>
          <p:cNvPr id="28" name="TextBox 27"/>
          <p:cNvSpPr txBox="1"/>
          <p:nvPr/>
        </p:nvSpPr>
        <p:spPr>
          <a:xfrm>
            <a:off x="5637957" y="1708889"/>
            <a:ext cx="4444778"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GB" sz="1400" dirty="0" smtClean="0">
                <a:latin typeface="Century Gothic" panose="020B0502020202020204" pitchFamily="34" charset="0"/>
              </a:rPr>
              <a:t>(Prague, 30/Sep - 01/Oct 2019)</a:t>
            </a:r>
          </a:p>
        </p:txBody>
      </p:sp>
      <p:sp>
        <p:nvSpPr>
          <p:cNvPr id="29" name="TextBox 28"/>
          <p:cNvSpPr txBox="1"/>
          <p:nvPr/>
        </p:nvSpPr>
        <p:spPr>
          <a:xfrm>
            <a:off x="1299901" y="5805171"/>
            <a:ext cx="10178224"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1400" dirty="0">
                <a:solidFill>
                  <a:schemeClr val="bg1"/>
                </a:solidFill>
                <a:effectLst>
                  <a:outerShdw blurRad="38100" dist="38100" dir="2700000" algn="tl">
                    <a:srgbClr val="000000">
                      <a:alpha val="43137"/>
                    </a:srgbClr>
                  </a:outerShdw>
                </a:effectLst>
                <a:latin typeface="Century Gothic" panose="020B0502020202020204" pitchFamily="34" charset="0"/>
              </a:rPr>
              <a:t>Topic </a:t>
            </a:r>
            <a:r>
              <a:rPr lang="en-GB"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4 (</a:t>
            </a: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Experimental/Monitoring projects (conducted at archaeological sites or related to </a:t>
            </a:r>
            <a:r>
              <a:rPr lang="en-US" sz="1400" dirty="0" err="1" smtClean="0">
                <a:solidFill>
                  <a:schemeClr val="bg1"/>
                </a:solidFill>
                <a:effectLst>
                  <a:outerShdw blurRad="38100" dist="38100" dir="2700000" algn="tl">
                    <a:srgbClr val="000000">
                      <a:alpha val="43137"/>
                    </a:srgbClr>
                  </a:outerShdw>
                </a:effectLst>
                <a:latin typeface="Century Gothic" panose="020B0502020202020204" pitchFamily="34" charset="0"/>
              </a:rPr>
              <a:t>archeo</a:t>
            </a:r>
            <a:r>
              <a:rPr lang="en-US"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-geophysics</a:t>
            </a:r>
            <a:r>
              <a:rPr lang="en-GB" sz="1400" dirty="0" smtClean="0">
                <a:solidFill>
                  <a:schemeClr val="bg1"/>
                </a:solidFill>
                <a:effectLst>
                  <a:outerShdw blurRad="38100" dist="38100" dir="2700000" algn="tl">
                    <a:srgbClr val="000000">
                      <a:alpha val="43137"/>
                    </a:srgbClr>
                  </a:outerShdw>
                </a:effectLst>
                <a:latin typeface="Century Gothic" panose="020B0502020202020204" pitchFamily="34" charset="0"/>
              </a:rPr>
              <a:t>)</a:t>
            </a:r>
            <a:endParaRPr lang="en-GB"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30" name="TextBox 29"/>
          <p:cNvSpPr txBox="1"/>
          <p:nvPr/>
        </p:nvSpPr>
        <p:spPr>
          <a:xfrm>
            <a:off x="6460803" y="763531"/>
            <a:ext cx="5504953" cy="1015663"/>
          </a:xfrm>
          <a:prstGeom prst="rect">
            <a:avLst/>
          </a:prstGeom>
          <a:noFill/>
          <a:effectLst/>
        </p:spPr>
        <p:txBody>
          <a:bodyPr wrap="square" rtlCol="0">
            <a:spAutoFit/>
          </a:bodyPr>
          <a:lstStyle/>
          <a:p>
            <a:r>
              <a:rPr lang="en-GB" sz="6000" dirty="0" smtClean="0">
                <a:effectLst>
                  <a:outerShdw blurRad="50800" dist="38100" algn="l" rotWithShape="0">
                    <a:prstClr val="black">
                      <a:alpha val="40000"/>
                    </a:prstClr>
                  </a:outerShdw>
                </a:effectLst>
                <a:latin typeface="Century Gothic" panose="020B0502020202020204" pitchFamily="34" charset="0"/>
              </a:rPr>
              <a:t>Workshop 1</a:t>
            </a:r>
          </a:p>
        </p:txBody>
      </p:sp>
    </p:spTree>
    <p:extLst>
      <p:ext uri="{BB962C8B-B14F-4D97-AF65-F5344CB8AC3E}">
        <p14:creationId xmlns:p14="http://schemas.microsoft.com/office/powerpoint/2010/main" val="18937508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srgbClr val="FFC000"/>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US" sz="3600" i="0" dirty="0">
                <a:solidFill>
                  <a:srgbClr val="663300"/>
                </a:solidFill>
                <a:latin typeface="Century Gothic" panose="020B0502020202020204" pitchFamily="34" charset="0"/>
                <a:cs typeface="Calibri" panose="020F0502020204030204" pitchFamily="34" charset="0"/>
              </a:rPr>
              <a:t>Validation at the </a:t>
            </a:r>
            <a:r>
              <a:rPr lang="en-US" sz="3600" i="0" dirty="0" err="1">
                <a:solidFill>
                  <a:srgbClr val="663300"/>
                </a:solidFill>
                <a:latin typeface="Century Gothic" panose="020B0502020202020204" pitchFamily="34" charset="0"/>
                <a:cs typeface="Calibri" panose="020F0502020204030204" pitchFamily="34" charset="0"/>
              </a:rPr>
              <a:t>Consoli</a:t>
            </a:r>
            <a:r>
              <a:rPr lang="en-US" sz="3600" i="0" dirty="0">
                <a:solidFill>
                  <a:srgbClr val="663300"/>
                </a:solidFill>
                <a:latin typeface="Century Gothic" panose="020B0502020202020204" pitchFamily="34" charset="0"/>
                <a:cs typeface="Calibri" panose="020F0502020204030204" pitchFamily="34" charset="0"/>
              </a:rPr>
              <a:t> Palace of </a:t>
            </a:r>
            <a:r>
              <a:rPr lang="en-US" sz="3600" i="0" dirty="0" err="1" smtClean="0">
                <a:solidFill>
                  <a:srgbClr val="663300"/>
                </a:solidFill>
                <a:latin typeface="Century Gothic" panose="020B0502020202020204" pitchFamily="34" charset="0"/>
                <a:cs typeface="Calibri" panose="020F0502020204030204" pitchFamily="34" charset="0"/>
              </a:rPr>
              <a:t>Gubbio</a:t>
            </a:r>
            <a:endParaRPr lang="en-US" sz="3600" i="0" dirty="0">
              <a:solidFill>
                <a:srgbClr val="6633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20" name="Rettangolo 19"/>
          <p:cNvSpPr/>
          <p:nvPr/>
        </p:nvSpPr>
        <p:spPr>
          <a:xfrm>
            <a:off x="9396149" y="1001940"/>
            <a:ext cx="2420856" cy="369332"/>
          </a:xfrm>
          <a:prstGeom prst="rect">
            <a:avLst/>
          </a:prstGeom>
        </p:spPr>
        <p:txBody>
          <a:bodyPr wrap="none">
            <a:spAutoFit/>
          </a:bodyPr>
          <a:lstStyle/>
          <a:p>
            <a:pPr algn="just">
              <a:spcAft>
                <a:spcPts val="0"/>
              </a:spcAft>
            </a:pPr>
            <a:r>
              <a:rPr lang="en-GB" dirty="0">
                <a:solidFill>
                  <a:srgbClr val="CC0000"/>
                </a:solidFill>
                <a:latin typeface="Century Gothic" panose="020B0502020202020204" pitchFamily="34" charset="0"/>
                <a:cs typeface="Calibri" panose="020F0502020204030204" pitchFamily="34" charset="0"/>
              </a:rPr>
              <a:t>STRUCTURAL HEALTH</a:t>
            </a:r>
            <a:endParaRPr lang="it-IT" dirty="0">
              <a:solidFill>
                <a:srgbClr val="CC0000"/>
              </a:solidFill>
              <a:latin typeface="Century Gothic" panose="020B0502020202020204" pitchFamily="34" charset="0"/>
              <a:cs typeface="Calibri" panose="020F0502020204030204" pitchFamily="34" charset="0"/>
            </a:endParaRPr>
          </a:p>
        </p:txBody>
      </p:sp>
      <p:grpSp>
        <p:nvGrpSpPr>
          <p:cNvPr id="4" name="Gruppo 3"/>
          <p:cNvGrpSpPr/>
          <p:nvPr/>
        </p:nvGrpSpPr>
        <p:grpSpPr>
          <a:xfrm>
            <a:off x="316766" y="1066317"/>
            <a:ext cx="11550980" cy="2853133"/>
            <a:chOff x="316766" y="1066317"/>
            <a:chExt cx="11550980" cy="2853133"/>
          </a:xfrm>
        </p:grpSpPr>
        <p:sp>
          <p:nvSpPr>
            <p:cNvPr id="21" name="Rettangolo 20"/>
            <p:cNvSpPr/>
            <p:nvPr/>
          </p:nvSpPr>
          <p:spPr>
            <a:xfrm>
              <a:off x="326835" y="1066317"/>
              <a:ext cx="5559815" cy="332912"/>
            </a:xfrm>
            <a:prstGeom prst="rect">
              <a:avLst/>
            </a:prstGeom>
          </p:spPr>
          <p:txBody>
            <a:bodyPr wrap="square">
              <a:spAutoFit/>
            </a:bodyPr>
            <a:lstStyle/>
            <a:p>
              <a:pPr>
                <a:lnSpc>
                  <a:spcPct val="105000"/>
                </a:lnSpc>
                <a:spcAft>
                  <a:spcPts val="600"/>
                </a:spcAft>
              </a:pPr>
              <a:r>
                <a:rPr lang="en-GB" sz="1600" b="1" dirty="0">
                  <a:solidFill>
                    <a:srgbClr val="FFC000"/>
                  </a:solidFill>
                  <a:latin typeface="Arial" panose="020B0604020202020204" pitchFamily="34" charset="0"/>
                  <a:cs typeface="Arial" panose="020B0604020202020204" pitchFamily="34" charset="0"/>
                </a:rPr>
                <a:t>Visual and thermographic inspections</a:t>
              </a:r>
              <a:endParaRPr lang="it-IT" sz="1600" b="1" dirty="0">
                <a:solidFill>
                  <a:srgbClr val="FFC000"/>
                </a:solidFill>
                <a:latin typeface="Arial" panose="020B0604020202020204" pitchFamily="34" charset="0"/>
                <a:cs typeface="Arial" panose="020B0604020202020204" pitchFamily="34" charset="0"/>
              </a:endParaRPr>
            </a:p>
          </p:txBody>
        </p:sp>
        <p:sp>
          <p:nvSpPr>
            <p:cNvPr id="22" name="Rettangolo 21"/>
            <p:cNvSpPr/>
            <p:nvPr/>
          </p:nvSpPr>
          <p:spPr>
            <a:xfrm>
              <a:off x="316766" y="3288508"/>
              <a:ext cx="11550980" cy="630942"/>
            </a:xfrm>
            <a:prstGeom prst="rect">
              <a:avLst/>
            </a:prstGeom>
          </p:spPr>
          <p:txBody>
            <a:bodyPr wrap="square">
              <a:spAutoFit/>
            </a:bodyPr>
            <a:lstStyle/>
            <a:p>
              <a:pPr algn="just">
                <a:lnSpc>
                  <a:spcPct val="125000"/>
                </a:lnSpc>
                <a:spcAft>
                  <a:spcPts val="0"/>
                </a:spcAft>
              </a:pPr>
              <a:r>
                <a:rPr lang="en-GB" sz="1400" b="1" dirty="0" smtClean="0">
                  <a:solidFill>
                    <a:schemeClr val="bg1"/>
                  </a:solidFill>
                  <a:latin typeface="Arial" pitchFamily="34" charset="0"/>
                  <a:ea typeface="Calibri" panose="020F0502020204030204" pitchFamily="34" charset="0"/>
                  <a:cs typeface="Arial" pitchFamily="34" charset="0"/>
                </a:rPr>
                <a:t>A </a:t>
              </a:r>
              <a:r>
                <a:rPr lang="en-GB" sz="1400" b="1" dirty="0">
                  <a:solidFill>
                    <a:schemeClr val="bg1"/>
                  </a:solidFill>
                  <a:latin typeface="Arial" pitchFamily="34" charset="0"/>
                  <a:ea typeface="Calibri" panose="020F0502020204030204" pitchFamily="34" charset="0"/>
                  <a:cs typeface="Arial" pitchFamily="34" charset="0"/>
                </a:rPr>
                <a:t>moderate/significant crack pattern on the whole building has been highlighted and </a:t>
              </a:r>
              <a:r>
                <a:rPr lang="en-GB" sz="1400" b="1" dirty="0" smtClean="0">
                  <a:solidFill>
                    <a:schemeClr val="bg1"/>
                  </a:solidFill>
                  <a:latin typeface="Arial" pitchFamily="34" charset="0"/>
                  <a:ea typeface="Calibri" panose="020F0502020204030204" pitchFamily="34" charset="0"/>
                  <a:cs typeface="Arial" pitchFamily="34" charset="0"/>
                </a:rPr>
                <a:t>mapped </a:t>
              </a:r>
              <a:r>
                <a:rPr lang="en-GB" sz="1400" b="1" dirty="0">
                  <a:solidFill>
                    <a:schemeClr val="bg1"/>
                  </a:solidFill>
                  <a:latin typeface="Arial" pitchFamily="34" charset="0"/>
                  <a:ea typeface="Calibri" panose="020F0502020204030204" pitchFamily="34" charset="0"/>
                  <a:cs typeface="Arial" pitchFamily="34" charset="0"/>
                </a:rPr>
                <a:t>in details including indoor and outdoor </a:t>
              </a:r>
              <a:r>
                <a:rPr lang="en-GB" sz="1400" b="1" dirty="0" smtClean="0">
                  <a:solidFill>
                    <a:schemeClr val="bg1"/>
                  </a:solidFill>
                  <a:latin typeface="Arial" pitchFamily="34" charset="0"/>
                  <a:ea typeface="Calibri" panose="020F0502020204030204" pitchFamily="34" charset="0"/>
                  <a:cs typeface="Arial" pitchFamily="34" charset="0"/>
                </a:rPr>
                <a:t>environments </a:t>
              </a:r>
              <a:r>
                <a:rPr lang="en-GB" sz="1400" b="1" dirty="0">
                  <a:solidFill>
                    <a:schemeClr val="bg1"/>
                  </a:solidFill>
                  <a:latin typeface="Arial" pitchFamily="34" charset="0"/>
                  <a:ea typeface="Calibri" panose="020F0502020204030204" pitchFamily="34" charset="0"/>
                  <a:cs typeface="Arial" pitchFamily="34" charset="0"/>
                </a:rPr>
                <a:t>- Moderate/significant degradation conditions over the main façade have been detected and mapped in details</a:t>
              </a:r>
              <a:endParaRPr lang="it-IT" sz="1400" b="1" dirty="0">
                <a:solidFill>
                  <a:schemeClr val="bg1"/>
                </a:solidFill>
                <a:latin typeface="Arial" pitchFamily="34" charset="0"/>
                <a:ea typeface="Times New Roman" panose="02020603050405020304" pitchFamily="18" charset="0"/>
                <a:cs typeface="Arial" pitchFamily="34" charset="0"/>
              </a:endParaRPr>
            </a:p>
          </p:txBody>
        </p:sp>
        <p:pic>
          <p:nvPicPr>
            <p:cNvPr id="23" name="Immagine 9" descr="Figure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8176" y="1422770"/>
              <a:ext cx="215798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Immagine 11" descr="Figure_04_Degra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0097" y="1440128"/>
              <a:ext cx="1948235"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6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4324" y="1469967"/>
              <a:ext cx="3603980" cy="14400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6"/>
            <p:cNvSpPr>
              <a:spLocks noChangeArrowheads="1"/>
            </p:cNvSpPr>
            <p:nvPr/>
          </p:nvSpPr>
          <p:spPr bwMode="auto">
            <a:xfrm>
              <a:off x="910482" y="2852756"/>
              <a:ext cx="28533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800" b="1" i="0" u="none" strike="noStrike" cap="none" normalizeH="0" baseline="0" dirty="0" smtClean="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cracks related to overturning of the North-West corner (a), cracks of the East façade showing the overturning of the loggia on the South side (b) and a section (A-A) on the loggia (c).</a:t>
              </a:r>
              <a:endParaRPr kumimoji="0" lang="en-GB" altLang="it-IT" sz="800" b="0" i="0" u="none" strike="noStrike" cap="none" normalizeH="0" baseline="0" dirty="0" smtClean="0">
                <a:ln>
                  <a:noFill/>
                </a:ln>
                <a:solidFill>
                  <a:schemeClr val="bg1"/>
                </a:solidFill>
                <a:effectLst/>
                <a:latin typeface="Arial" panose="020B0604020202020204" pitchFamily="34" charset="0"/>
              </a:endParaRPr>
            </a:p>
          </p:txBody>
        </p:sp>
        <p:sp>
          <p:nvSpPr>
            <p:cNvPr id="27" name="Rectangle 9"/>
            <p:cNvSpPr>
              <a:spLocks noChangeArrowheads="1"/>
            </p:cNvSpPr>
            <p:nvPr/>
          </p:nvSpPr>
          <p:spPr bwMode="auto">
            <a:xfrm>
              <a:off x="3748115" y="2890242"/>
              <a:ext cx="23721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alt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Material detachment due to rainfall (a) and superficial organic growth due to condensation (b</a:t>
              </a:r>
              <a:r>
                <a:rPr lang="en-GB" altLang="it-IT" sz="800" b="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endParaRPr lang="en-GB" alt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8" name="Rettangolo 27"/>
            <p:cNvSpPr/>
            <p:nvPr/>
          </p:nvSpPr>
          <p:spPr>
            <a:xfrm>
              <a:off x="6814323" y="2936955"/>
              <a:ext cx="36005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thermographic nocturnal view of the </a:t>
              </a:r>
              <a:r>
                <a:rPr lang="en-GB" sz="8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Consoli</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Palace façade and highlight on black crusts and water retention</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29" name="Rettangolo 28"/>
          <p:cNvSpPr/>
          <p:nvPr/>
        </p:nvSpPr>
        <p:spPr>
          <a:xfrm>
            <a:off x="326494" y="3936021"/>
            <a:ext cx="1975476" cy="338747"/>
          </a:xfrm>
          <a:prstGeom prst="rect">
            <a:avLst/>
          </a:prstGeom>
        </p:spPr>
        <p:txBody>
          <a:bodyPr wrap="square">
            <a:spAutoFit/>
          </a:bodyPr>
          <a:lstStyle/>
          <a:p>
            <a:pPr>
              <a:lnSpc>
                <a:spcPct val="105000"/>
              </a:lnSpc>
              <a:spcAft>
                <a:spcPts val="600"/>
              </a:spcAft>
            </a:pPr>
            <a:r>
              <a:rPr lang="en-GB" sz="1600" b="1" dirty="0">
                <a:solidFill>
                  <a:srgbClr val="FFC000"/>
                </a:solidFill>
                <a:latin typeface="Arial" panose="020B0604020202020204" pitchFamily="34" charset="0"/>
                <a:cs typeface="Arial" panose="020B0604020202020204" pitchFamily="34" charset="0"/>
              </a:rPr>
              <a:t>SAR analysis</a:t>
            </a:r>
            <a:endParaRPr lang="it-IT" sz="1600" b="1" dirty="0">
              <a:solidFill>
                <a:srgbClr val="FFC000"/>
              </a:solidFill>
              <a:latin typeface="Arial" panose="020B0604020202020204" pitchFamily="34" charset="0"/>
              <a:cs typeface="Arial" panose="020B0604020202020204" pitchFamily="34" charset="0"/>
            </a:endParaRPr>
          </a:p>
        </p:txBody>
      </p:sp>
      <p:pic>
        <p:nvPicPr>
          <p:cNvPr id="31" name="Immagine 8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5011" y="4256183"/>
            <a:ext cx="2049882" cy="1440000"/>
          </a:xfrm>
          <a:prstGeom prst="rect">
            <a:avLst/>
          </a:prstGeom>
          <a:noFill/>
          <a:extLst>
            <a:ext uri="{909E8E84-426E-40DD-AFC4-6F175D3DCCD1}">
              <a14:hiddenFill xmlns:a14="http://schemas.microsoft.com/office/drawing/2010/main">
                <a:solidFill>
                  <a:srgbClr val="FFFFFF"/>
                </a:solidFill>
              </a14:hiddenFill>
            </a:ext>
          </a:extLst>
        </p:spPr>
      </p:pic>
      <p:sp>
        <p:nvSpPr>
          <p:cNvPr id="32" name="Rettangolo 31"/>
          <p:cNvSpPr/>
          <p:nvPr/>
        </p:nvSpPr>
        <p:spPr>
          <a:xfrm>
            <a:off x="1187423" y="5746926"/>
            <a:ext cx="26594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Results of the satellite radar </a:t>
            </a:r>
            <a:r>
              <a:rPr lang="en-GB" sz="800" b="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monitoring relevant </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to the descending orbits. Mean deformation velocity along the line of sight achieved by means of the TMS analysis</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33" name="Gruppo 32"/>
          <p:cNvGrpSpPr/>
          <p:nvPr/>
        </p:nvGrpSpPr>
        <p:grpSpPr>
          <a:xfrm>
            <a:off x="3956328" y="4366850"/>
            <a:ext cx="4391274" cy="1610908"/>
            <a:chOff x="2474343" y="4300691"/>
            <a:chExt cx="4391274" cy="1610908"/>
          </a:xfrm>
        </p:grpSpPr>
        <p:pic>
          <p:nvPicPr>
            <p:cNvPr id="34" name="Immagine 33"/>
            <p:cNvPicPr/>
            <p:nvPr/>
          </p:nvPicPr>
          <p:blipFill>
            <a:blip r:embed="rId8" cstate="print">
              <a:extLst>
                <a:ext uri="{28A0092B-C50C-407E-A947-70E740481C1C}">
                  <a14:useLocalDpi xmlns:a14="http://schemas.microsoft.com/office/drawing/2010/main" val="0"/>
                </a:ext>
              </a:extLst>
            </a:blip>
            <a:srcRect t="23656"/>
            <a:stretch>
              <a:fillRect/>
            </a:stretch>
          </p:blipFill>
          <p:spPr bwMode="auto">
            <a:xfrm>
              <a:off x="2947542" y="4300691"/>
              <a:ext cx="3599815" cy="1404620"/>
            </a:xfrm>
            <a:prstGeom prst="rect">
              <a:avLst/>
            </a:prstGeom>
            <a:noFill/>
          </p:spPr>
        </p:pic>
        <p:sp>
          <p:nvSpPr>
            <p:cNvPr id="35" name="Rettangolo 34"/>
            <p:cNvSpPr/>
            <p:nvPr/>
          </p:nvSpPr>
          <p:spPr>
            <a:xfrm>
              <a:off x="2474343" y="5696155"/>
              <a:ext cx="439127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Time series of the deformation along the line of sight of a relevant point on the South-West facade</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36" name="Rectangle 8"/>
          <p:cNvSpPr>
            <a:spLocks noChangeArrowheads="1"/>
          </p:cNvSpPr>
          <p:nvPr/>
        </p:nvSpPr>
        <p:spPr bwMode="auto">
          <a:xfrm>
            <a:off x="326836" y="6163534"/>
            <a:ext cx="11540910" cy="630942"/>
          </a:xfrm>
          <a:prstGeom prst="rect">
            <a:avLst/>
          </a:prstGeom>
        </p:spPr>
        <p:txBody>
          <a:bodyPr wrap="square">
            <a:spAutoFit/>
          </a:bodyPr>
          <a:lstStyle/>
          <a:p>
            <a:pPr algn="just">
              <a:lnSpc>
                <a:spcPct val="125000"/>
              </a:lnSpc>
            </a:pPr>
            <a:r>
              <a:rPr lang="en-GB" altLang="it-IT" sz="1400" b="1" dirty="0" err="1">
                <a:solidFill>
                  <a:schemeClr val="bg1"/>
                </a:solidFill>
                <a:latin typeface="Arial" pitchFamily="34" charset="0"/>
                <a:ea typeface="Calibri" panose="020F0502020204030204" pitchFamily="34" charset="0"/>
                <a:cs typeface="Arial" pitchFamily="34" charset="0"/>
              </a:rPr>
              <a:t>Consoli</a:t>
            </a:r>
            <a:r>
              <a:rPr lang="en-GB" altLang="it-IT" sz="1400" b="1" dirty="0">
                <a:solidFill>
                  <a:schemeClr val="bg1"/>
                </a:solidFill>
                <a:latin typeface="Arial" pitchFamily="34" charset="0"/>
                <a:ea typeface="Calibri" panose="020F0502020204030204" pitchFamily="34" charset="0"/>
                <a:cs typeface="Arial" pitchFamily="34" charset="0"/>
              </a:rPr>
              <a:t> Palace </a:t>
            </a:r>
            <a:r>
              <a:rPr lang="en-GB" altLang="it-IT" sz="1400" b="1" dirty="0">
                <a:solidFill>
                  <a:schemeClr val="bg1"/>
                </a:solidFill>
                <a:latin typeface="Arial" pitchFamily="34" charset="0"/>
                <a:ea typeface="Calibri" panose="020F0502020204030204" pitchFamily="34" charset="0"/>
                <a:cs typeface="Arial" pitchFamily="34" charset="0"/>
              </a:rPr>
              <a:t>is not affected by significant </a:t>
            </a:r>
            <a:r>
              <a:rPr lang="en-GB" altLang="it-IT" sz="1400" b="1" dirty="0">
                <a:solidFill>
                  <a:schemeClr val="bg1"/>
                </a:solidFill>
                <a:latin typeface="Arial" pitchFamily="34" charset="0"/>
                <a:ea typeface="Calibri" panose="020F0502020204030204" pitchFamily="34" charset="0"/>
                <a:cs typeface="Arial" pitchFamily="34" charset="0"/>
              </a:rPr>
              <a:t>deformation - very </a:t>
            </a:r>
            <a:r>
              <a:rPr lang="en-GB" altLang="it-IT" sz="1400" b="1" dirty="0">
                <a:solidFill>
                  <a:schemeClr val="bg1"/>
                </a:solidFill>
                <a:latin typeface="Arial" pitchFamily="34" charset="0"/>
                <a:ea typeface="Calibri" panose="020F0502020204030204" pitchFamily="34" charset="0"/>
                <a:cs typeface="Arial" pitchFamily="34" charset="0"/>
              </a:rPr>
              <a:t>limited deformation are visible on some pixels of the West façade </a:t>
            </a:r>
            <a:r>
              <a:rPr lang="en-GB" altLang="it-IT" sz="1400" b="1" dirty="0">
                <a:solidFill>
                  <a:schemeClr val="bg1"/>
                </a:solidFill>
                <a:latin typeface="Arial" pitchFamily="34" charset="0"/>
                <a:ea typeface="Calibri" panose="020F0502020204030204" pitchFamily="34" charset="0"/>
                <a:cs typeface="Arial" pitchFamily="34" charset="0"/>
              </a:rPr>
              <a:t>in </a:t>
            </a:r>
            <a:r>
              <a:rPr lang="en-GB" altLang="it-IT" sz="1400" b="1" dirty="0">
                <a:solidFill>
                  <a:schemeClr val="bg1"/>
                </a:solidFill>
                <a:latin typeface="Arial" pitchFamily="34" charset="0"/>
                <a:ea typeface="Calibri" panose="020F0502020204030204" pitchFamily="34" charset="0"/>
                <a:cs typeface="Arial" pitchFamily="34" charset="0"/>
              </a:rPr>
              <a:t>the top part of the </a:t>
            </a:r>
            <a:r>
              <a:rPr lang="en-GB" altLang="it-IT" sz="1400" b="1" dirty="0">
                <a:solidFill>
                  <a:schemeClr val="bg1"/>
                </a:solidFill>
                <a:latin typeface="Arial" pitchFamily="34" charset="0"/>
                <a:ea typeface="Calibri" panose="020F0502020204030204" pitchFamily="34" charset="0"/>
                <a:cs typeface="Arial" pitchFamily="34" charset="0"/>
              </a:rPr>
              <a:t>building</a:t>
            </a:r>
          </a:p>
        </p:txBody>
      </p:sp>
      <p:sp>
        <p:nvSpPr>
          <p:cNvPr id="37" name="Rettangolo 36"/>
          <p:cNvSpPr/>
          <p:nvPr/>
        </p:nvSpPr>
        <p:spPr>
          <a:xfrm>
            <a:off x="8131366" y="4516982"/>
            <a:ext cx="3590505" cy="954107"/>
          </a:xfrm>
          <a:prstGeom prst="rect">
            <a:avLst/>
          </a:prstGeom>
        </p:spPr>
        <p:txBody>
          <a:bodyPr wrap="square">
            <a:spAutoFit/>
          </a:bodyPr>
          <a:lstStyle/>
          <a:p>
            <a:pPr algn="just"/>
            <a:r>
              <a:rPr lang="en-GB" altLang="it-IT"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time series for a </a:t>
            </a:r>
            <a:r>
              <a:rPr lang="en-GB" altLang="it-IT" sz="14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pixel </a:t>
            </a:r>
            <a:r>
              <a:rPr lang="en-GB" altLang="it-IT"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on </a:t>
            </a:r>
            <a:r>
              <a:rPr lang="en-GB" altLang="it-IT" sz="14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South-West </a:t>
            </a:r>
            <a:r>
              <a:rPr lang="en-GB" altLang="it-IT"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corner highlights the temporal gap </a:t>
            </a:r>
            <a:r>
              <a:rPr lang="en-GB" altLang="it-IT" sz="14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between </a:t>
            </a:r>
            <a:r>
              <a:rPr lang="en-GB" altLang="it-IT"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2014 and 2015 and a limited (maximum 1cm) deformation starting from </a:t>
            </a:r>
            <a:r>
              <a:rPr lang="en-GB" altLang="it-IT" sz="14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2014</a:t>
            </a:r>
            <a:endParaRPr lang="en-GB" altLang="it-IT"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902026"/>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srgbClr val="FFC000"/>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US" sz="3600" i="0" dirty="0">
                <a:solidFill>
                  <a:srgbClr val="663300"/>
                </a:solidFill>
                <a:latin typeface="Century Gothic" panose="020B0502020202020204" pitchFamily="34" charset="0"/>
                <a:cs typeface="Calibri" panose="020F0502020204030204" pitchFamily="34" charset="0"/>
              </a:rPr>
              <a:t>Validation at the </a:t>
            </a:r>
            <a:r>
              <a:rPr lang="en-US" sz="3600" i="0" dirty="0" err="1">
                <a:solidFill>
                  <a:srgbClr val="663300"/>
                </a:solidFill>
                <a:latin typeface="Century Gothic" panose="020B0502020202020204" pitchFamily="34" charset="0"/>
                <a:cs typeface="Calibri" panose="020F0502020204030204" pitchFamily="34" charset="0"/>
              </a:rPr>
              <a:t>Consoli</a:t>
            </a:r>
            <a:r>
              <a:rPr lang="en-US" sz="3600" i="0" dirty="0">
                <a:solidFill>
                  <a:srgbClr val="663300"/>
                </a:solidFill>
                <a:latin typeface="Century Gothic" panose="020B0502020202020204" pitchFamily="34" charset="0"/>
                <a:cs typeface="Calibri" panose="020F0502020204030204" pitchFamily="34" charset="0"/>
              </a:rPr>
              <a:t> Palace of </a:t>
            </a:r>
            <a:r>
              <a:rPr lang="en-US" sz="3600" i="0" dirty="0" err="1" smtClean="0">
                <a:solidFill>
                  <a:srgbClr val="663300"/>
                </a:solidFill>
                <a:latin typeface="Century Gothic" panose="020B0502020202020204" pitchFamily="34" charset="0"/>
                <a:cs typeface="Calibri" panose="020F0502020204030204" pitchFamily="34" charset="0"/>
              </a:rPr>
              <a:t>Gubbio</a:t>
            </a:r>
            <a:endParaRPr lang="en-US" sz="3600" i="0" dirty="0">
              <a:solidFill>
                <a:srgbClr val="6633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20" name="Rettangolo 19"/>
          <p:cNvSpPr/>
          <p:nvPr/>
        </p:nvSpPr>
        <p:spPr>
          <a:xfrm>
            <a:off x="9396149" y="1001940"/>
            <a:ext cx="2420856" cy="369332"/>
          </a:xfrm>
          <a:prstGeom prst="rect">
            <a:avLst/>
          </a:prstGeom>
        </p:spPr>
        <p:txBody>
          <a:bodyPr wrap="none">
            <a:spAutoFit/>
          </a:bodyPr>
          <a:lstStyle/>
          <a:p>
            <a:pPr algn="just">
              <a:spcAft>
                <a:spcPts val="0"/>
              </a:spcAft>
            </a:pPr>
            <a:r>
              <a:rPr lang="en-GB" dirty="0">
                <a:solidFill>
                  <a:srgbClr val="CC0000"/>
                </a:solidFill>
                <a:latin typeface="Century Gothic" panose="020B0502020202020204" pitchFamily="34" charset="0"/>
                <a:cs typeface="Calibri" panose="020F0502020204030204" pitchFamily="34" charset="0"/>
              </a:rPr>
              <a:t>STRUCTURAL HEALTH</a:t>
            </a:r>
            <a:endParaRPr lang="it-IT" dirty="0">
              <a:solidFill>
                <a:srgbClr val="CC0000"/>
              </a:solidFill>
              <a:latin typeface="Century Gothic" panose="020B0502020202020204" pitchFamily="34" charset="0"/>
              <a:cs typeface="Calibri" panose="020F0502020204030204" pitchFamily="34" charset="0"/>
            </a:endParaRPr>
          </a:p>
        </p:txBody>
      </p:sp>
      <p:sp>
        <p:nvSpPr>
          <p:cNvPr id="21" name="Rettangolo 20"/>
          <p:cNvSpPr/>
          <p:nvPr/>
        </p:nvSpPr>
        <p:spPr>
          <a:xfrm>
            <a:off x="326835" y="1260877"/>
            <a:ext cx="5559815" cy="332912"/>
          </a:xfrm>
          <a:prstGeom prst="rect">
            <a:avLst/>
          </a:prstGeom>
        </p:spPr>
        <p:txBody>
          <a:bodyPr wrap="square">
            <a:spAutoFit/>
          </a:bodyPr>
          <a:lstStyle/>
          <a:p>
            <a:pPr>
              <a:lnSpc>
                <a:spcPct val="105000"/>
              </a:lnSpc>
              <a:spcAft>
                <a:spcPts val="600"/>
              </a:spcAft>
            </a:pPr>
            <a:r>
              <a:rPr lang="en-GB" sz="1600" b="1" dirty="0">
                <a:solidFill>
                  <a:srgbClr val="FFC000"/>
                </a:solidFill>
                <a:latin typeface="Arial" panose="020B0604020202020204" pitchFamily="34" charset="0"/>
                <a:cs typeface="Arial" panose="020B0604020202020204" pitchFamily="34" charset="0"/>
              </a:rPr>
              <a:t>GPR surveys</a:t>
            </a:r>
          </a:p>
        </p:txBody>
      </p:sp>
      <p:sp>
        <p:nvSpPr>
          <p:cNvPr id="29" name="Rettangolo 28"/>
          <p:cNvSpPr/>
          <p:nvPr/>
        </p:nvSpPr>
        <p:spPr>
          <a:xfrm>
            <a:off x="326492" y="3666241"/>
            <a:ext cx="7027619" cy="350865"/>
          </a:xfrm>
          <a:prstGeom prst="rect">
            <a:avLst/>
          </a:prstGeom>
        </p:spPr>
        <p:txBody>
          <a:bodyPr wrap="square">
            <a:spAutoFit/>
          </a:bodyPr>
          <a:lstStyle/>
          <a:p>
            <a:pPr>
              <a:lnSpc>
                <a:spcPct val="105000"/>
              </a:lnSpc>
              <a:spcAft>
                <a:spcPts val="600"/>
              </a:spcAft>
            </a:pPr>
            <a:r>
              <a:rPr lang="en-US" sz="1600" b="1" dirty="0">
                <a:solidFill>
                  <a:srgbClr val="FFC000"/>
                </a:solidFill>
                <a:latin typeface="Arial" panose="020B0604020202020204" pitchFamily="34" charset="0"/>
                <a:cs typeface="Arial" panose="020B0604020202020204" pitchFamily="34" charset="0"/>
              </a:rPr>
              <a:t>Long-term static and vibration-based Structural Health Monitoring</a:t>
            </a:r>
          </a:p>
        </p:txBody>
      </p:sp>
      <p:sp>
        <p:nvSpPr>
          <p:cNvPr id="38" name="Rettangolo 37"/>
          <p:cNvSpPr/>
          <p:nvPr/>
        </p:nvSpPr>
        <p:spPr>
          <a:xfrm>
            <a:off x="326836" y="1715190"/>
            <a:ext cx="6313620" cy="1835567"/>
          </a:xfrm>
          <a:prstGeom prst="rect">
            <a:avLst/>
          </a:prstGeom>
        </p:spPr>
        <p:txBody>
          <a:bodyPr wrap="square">
            <a:spAutoFit/>
          </a:bodyPr>
          <a:lstStyle/>
          <a:p>
            <a:pPr algn="just">
              <a:lnSpc>
                <a:spcPct val="125000"/>
              </a:lnSpc>
              <a:spcAft>
                <a:spcPts val="600"/>
              </a:spcAft>
            </a:pPr>
            <a:r>
              <a:rPr lang="en-GB" sz="1400" b="1" dirty="0">
                <a:solidFill>
                  <a:schemeClr val="bg1"/>
                </a:solidFill>
                <a:latin typeface="Arial" pitchFamily="34" charset="0"/>
                <a:ea typeface="Calibri" panose="020F0502020204030204" pitchFamily="34" charset="0"/>
                <a:cs typeface="Arial" pitchFamily="34" charset="0"/>
              </a:rPr>
              <a:t>Provided information on the structural elements, such as wall texture.</a:t>
            </a:r>
            <a:endParaRPr lang="it-IT" sz="1400" b="1" dirty="0">
              <a:solidFill>
                <a:schemeClr val="bg1"/>
              </a:solidFill>
              <a:latin typeface="Arial" pitchFamily="34" charset="0"/>
              <a:ea typeface="Calibri" panose="020F0502020204030204" pitchFamily="34" charset="0"/>
              <a:cs typeface="Arial" pitchFamily="34" charset="0"/>
            </a:endParaRPr>
          </a:p>
          <a:p>
            <a:pPr algn="just">
              <a:lnSpc>
                <a:spcPct val="125000"/>
              </a:lnSpc>
              <a:spcAft>
                <a:spcPts val="600"/>
              </a:spcAft>
            </a:pPr>
            <a:r>
              <a:rPr lang="en-GB" sz="1400" b="1" dirty="0">
                <a:solidFill>
                  <a:schemeClr val="bg1"/>
                </a:solidFill>
                <a:latin typeface="Arial" pitchFamily="34" charset="0"/>
                <a:ea typeface="Calibri" panose="020F0502020204030204" pitchFamily="34" charset="0"/>
                <a:cs typeface="Arial" pitchFamily="34" charset="0"/>
              </a:rPr>
              <a:t>No critical elements affecting the </a:t>
            </a:r>
            <a:r>
              <a:rPr lang="en-GB" sz="1400" b="1" dirty="0" err="1">
                <a:solidFill>
                  <a:schemeClr val="bg1"/>
                </a:solidFill>
                <a:latin typeface="Arial" pitchFamily="34" charset="0"/>
                <a:ea typeface="Calibri" panose="020F0502020204030204" pitchFamily="34" charset="0"/>
                <a:cs typeface="Arial" pitchFamily="34" charset="0"/>
              </a:rPr>
              <a:t>Consoli</a:t>
            </a:r>
            <a:r>
              <a:rPr lang="en-GB" sz="1400" b="1" dirty="0">
                <a:solidFill>
                  <a:schemeClr val="bg1"/>
                </a:solidFill>
                <a:latin typeface="Arial" pitchFamily="34" charset="0"/>
                <a:ea typeface="Calibri" panose="020F0502020204030204" pitchFamily="34" charset="0"/>
                <a:cs typeface="Arial" pitchFamily="34" charset="0"/>
              </a:rPr>
              <a:t> Palace floor structure were detected. </a:t>
            </a:r>
            <a:endParaRPr lang="it-IT" sz="1400" b="1" dirty="0">
              <a:solidFill>
                <a:schemeClr val="bg1"/>
              </a:solidFill>
              <a:latin typeface="Arial" pitchFamily="34" charset="0"/>
              <a:ea typeface="Calibri" panose="020F0502020204030204" pitchFamily="34" charset="0"/>
              <a:cs typeface="Arial" pitchFamily="34" charset="0"/>
            </a:endParaRPr>
          </a:p>
          <a:p>
            <a:pPr algn="just">
              <a:lnSpc>
                <a:spcPct val="125000"/>
              </a:lnSpc>
              <a:spcAft>
                <a:spcPts val="600"/>
              </a:spcAft>
            </a:pPr>
            <a:r>
              <a:rPr lang="en-GB" sz="1400" b="1" dirty="0">
                <a:solidFill>
                  <a:schemeClr val="bg1"/>
                </a:solidFill>
                <a:latin typeface="Arial" pitchFamily="34" charset="0"/>
                <a:ea typeface="Calibri" panose="020F0502020204030204" pitchFamily="34" charset="0"/>
                <a:cs typeface="Arial" pitchFamily="34" charset="0"/>
              </a:rPr>
              <a:t>The crack affecting the wall of the cross-hall leading to the Loggia is as deep as the first layer of stones </a:t>
            </a:r>
            <a:r>
              <a:rPr lang="en-GB" sz="1400" b="1" dirty="0">
                <a:solidFill>
                  <a:schemeClr val="bg1"/>
                </a:solidFill>
                <a:latin typeface="Arial" pitchFamily="34" charset="0"/>
                <a:ea typeface="Calibri" panose="020F0502020204030204" pitchFamily="34" charset="0"/>
                <a:cs typeface="Arial" pitchFamily="34" charset="0"/>
              </a:rPr>
              <a:t>and did </a:t>
            </a:r>
            <a:r>
              <a:rPr lang="en-GB" sz="1400" b="1" dirty="0">
                <a:solidFill>
                  <a:schemeClr val="bg1"/>
                </a:solidFill>
                <a:latin typeface="Arial" pitchFamily="34" charset="0"/>
                <a:ea typeface="Calibri" panose="020F0502020204030204" pitchFamily="34" charset="0"/>
                <a:cs typeface="Arial" pitchFamily="34" charset="0"/>
              </a:rPr>
              <a:t>not appear critical at the moment of the </a:t>
            </a:r>
            <a:r>
              <a:rPr lang="en-GB" sz="1400" b="1" dirty="0">
                <a:solidFill>
                  <a:schemeClr val="bg1"/>
                </a:solidFill>
                <a:latin typeface="Arial" pitchFamily="34" charset="0"/>
                <a:ea typeface="Calibri" panose="020F0502020204030204" pitchFamily="34" charset="0"/>
                <a:cs typeface="Arial" pitchFamily="34" charset="0"/>
              </a:rPr>
              <a:t>surveys (2 GPR surveys in July 2017 and May 2018).</a:t>
            </a:r>
            <a:endParaRPr lang="it-IT" sz="1400" b="1" dirty="0">
              <a:solidFill>
                <a:schemeClr val="bg1"/>
              </a:solidFill>
              <a:latin typeface="Arial" pitchFamily="34" charset="0"/>
              <a:ea typeface="Calibri" panose="020F0502020204030204" pitchFamily="34" charset="0"/>
              <a:cs typeface="Arial" pitchFamily="34" charset="0"/>
            </a:endParaRPr>
          </a:p>
        </p:txBody>
      </p:sp>
      <p:pic>
        <p:nvPicPr>
          <p:cNvPr id="39" name="Immagin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4736" y="1607465"/>
            <a:ext cx="2400000" cy="1800000"/>
          </a:xfrm>
          <a:prstGeom prst="rect">
            <a:avLst/>
          </a:prstGeom>
        </p:spPr>
      </p:pic>
      <p:pic>
        <p:nvPicPr>
          <p:cNvPr id="40" name="Immagin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9284" y="1607465"/>
            <a:ext cx="2400000" cy="1800000"/>
          </a:xfrm>
          <a:prstGeom prst="rect">
            <a:avLst/>
          </a:prstGeom>
        </p:spPr>
      </p:pic>
      <p:sp>
        <p:nvSpPr>
          <p:cNvPr id="41" name="Rettangolo 40"/>
          <p:cNvSpPr/>
          <p:nvPr/>
        </p:nvSpPr>
        <p:spPr>
          <a:xfrm>
            <a:off x="7210409" y="3423118"/>
            <a:ext cx="45488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Tomographic images at increasing depths of the facture affecting the cross-hall leading to the </a:t>
            </a:r>
            <a:r>
              <a:rPr lang="en-GB" sz="800" b="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Loggia</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2" name="Rettangolo 41"/>
          <p:cNvSpPr/>
          <p:nvPr/>
        </p:nvSpPr>
        <p:spPr>
          <a:xfrm>
            <a:off x="326492" y="4153241"/>
            <a:ext cx="6531508" cy="2027927"/>
          </a:xfrm>
          <a:prstGeom prst="rect">
            <a:avLst/>
          </a:prstGeom>
        </p:spPr>
        <p:txBody>
          <a:bodyPr wrap="square">
            <a:spAutoFit/>
          </a:bodyPr>
          <a:lstStyle/>
          <a:p>
            <a:pPr algn="just">
              <a:lnSpc>
                <a:spcPct val="125000"/>
              </a:lnSpc>
              <a:spcAft>
                <a:spcPts val="600"/>
              </a:spcAft>
            </a:pPr>
            <a:r>
              <a:rPr lang="en-GB" sz="1400" b="1" dirty="0">
                <a:solidFill>
                  <a:schemeClr val="bg1"/>
                </a:solidFill>
                <a:latin typeface="Arial" pitchFamily="34" charset="0"/>
                <a:ea typeface="Calibri" panose="020F0502020204030204" pitchFamily="34" charset="0"/>
                <a:cs typeface="Arial" pitchFamily="34" charset="0"/>
              </a:rPr>
              <a:t>Natural frequencies of </a:t>
            </a:r>
            <a:r>
              <a:rPr lang="en-GB" sz="1400" b="1" dirty="0" err="1">
                <a:solidFill>
                  <a:schemeClr val="bg1"/>
                </a:solidFill>
                <a:latin typeface="Arial" pitchFamily="34" charset="0"/>
                <a:ea typeface="Calibri" panose="020F0502020204030204" pitchFamily="34" charset="0"/>
                <a:cs typeface="Arial" pitchFamily="34" charset="0"/>
              </a:rPr>
              <a:t>Consoli</a:t>
            </a:r>
            <a:r>
              <a:rPr lang="en-GB" sz="1400" b="1" dirty="0">
                <a:solidFill>
                  <a:schemeClr val="bg1"/>
                </a:solidFill>
                <a:latin typeface="Arial" pitchFamily="34" charset="0"/>
                <a:ea typeface="Calibri" panose="020F0502020204030204" pitchFamily="34" charset="0"/>
                <a:cs typeface="Arial" pitchFamily="34" charset="0"/>
              </a:rPr>
              <a:t> Palace, as well as major crack amplitudes, have been tracked in time and environmental (temperature) effects on such static and dynamic response parameters have been characterized and removed through statistical filtering. </a:t>
            </a:r>
            <a:endParaRPr lang="en-GB" sz="1400" b="1" dirty="0">
              <a:solidFill>
                <a:schemeClr val="bg1"/>
              </a:solidFill>
              <a:latin typeface="Arial" pitchFamily="34" charset="0"/>
              <a:ea typeface="Calibri" panose="020F0502020204030204" pitchFamily="34" charset="0"/>
              <a:cs typeface="Arial" pitchFamily="34" charset="0"/>
            </a:endParaRPr>
          </a:p>
          <a:p>
            <a:pPr algn="just">
              <a:lnSpc>
                <a:spcPct val="125000"/>
              </a:lnSpc>
              <a:spcAft>
                <a:spcPts val="600"/>
              </a:spcAft>
            </a:pPr>
            <a:r>
              <a:rPr lang="en-GB" sz="1400" b="1" dirty="0">
                <a:solidFill>
                  <a:schemeClr val="bg1"/>
                </a:solidFill>
                <a:latin typeface="Arial" pitchFamily="34" charset="0"/>
                <a:ea typeface="Calibri" panose="020F0502020204030204" pitchFamily="34" charset="0"/>
                <a:cs typeface="Arial" pitchFamily="34" charset="0"/>
              </a:rPr>
              <a:t>A </a:t>
            </a:r>
            <a:r>
              <a:rPr lang="en-GB" sz="1400" b="1" dirty="0">
                <a:solidFill>
                  <a:schemeClr val="bg1"/>
                </a:solidFill>
                <a:latin typeface="Arial" pitchFamily="34" charset="0"/>
                <a:ea typeface="Calibri" panose="020F0502020204030204" pitchFamily="34" charset="0"/>
                <a:cs typeface="Arial" pitchFamily="34" charset="0"/>
              </a:rPr>
              <a:t>control chart tool has been constructed that will highlight in the future if structural damages able to modify the dynamic properties of the building or the amplitudes of major cracks occur.</a:t>
            </a:r>
            <a:endParaRPr lang="it-IT" sz="1400" b="1" dirty="0">
              <a:solidFill>
                <a:schemeClr val="bg1"/>
              </a:solidFill>
              <a:latin typeface="Arial" pitchFamily="34" charset="0"/>
              <a:ea typeface="Calibri" panose="020F0502020204030204" pitchFamily="34" charset="0"/>
              <a:cs typeface="Arial" pitchFamily="34" charset="0"/>
            </a:endParaRPr>
          </a:p>
        </p:txBody>
      </p:sp>
      <p:pic>
        <p:nvPicPr>
          <p:cNvPr id="44" name="Immagine 43" descr="Figure_12.jpg"/>
          <p:cNvPicPr>
            <a:picLocks noChangeAspect="1"/>
          </p:cNvPicPr>
          <p:nvPr/>
        </p:nvPicPr>
        <p:blipFill>
          <a:blip r:embed="rId6" cstate="print"/>
          <a:stretch>
            <a:fillRect/>
          </a:stretch>
        </p:blipFill>
        <p:spPr>
          <a:xfrm>
            <a:off x="7752460" y="3744062"/>
            <a:ext cx="3464748" cy="2520000"/>
          </a:xfrm>
          <a:prstGeom prst="rect">
            <a:avLst/>
          </a:prstGeom>
        </p:spPr>
      </p:pic>
      <p:sp>
        <p:nvSpPr>
          <p:cNvPr id="45" name="Rettangolo 44"/>
          <p:cNvSpPr/>
          <p:nvPr/>
        </p:nvSpPr>
        <p:spPr>
          <a:xfrm>
            <a:off x="7762188" y="6261817"/>
            <a:ext cx="34647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Evolution in time of two monitored cracks’ amplitude of </a:t>
            </a:r>
            <a:r>
              <a:rPr lang="en-GB" sz="8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Consoli</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Palace and temperatures during the first months of monitoring</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442620"/>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8" grpId="0"/>
      <p:bldP spid="41" grpId="0"/>
      <p:bldP spid="42"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srgbClr val="FFC000"/>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US" sz="3600" i="0" dirty="0">
                <a:solidFill>
                  <a:srgbClr val="663300"/>
                </a:solidFill>
                <a:latin typeface="Century Gothic" panose="020B0502020202020204" pitchFamily="34" charset="0"/>
                <a:cs typeface="Calibri" panose="020F0502020204030204" pitchFamily="34" charset="0"/>
              </a:rPr>
              <a:t>Validation at the </a:t>
            </a:r>
            <a:r>
              <a:rPr lang="en-US" sz="3600" i="0" dirty="0" err="1">
                <a:solidFill>
                  <a:srgbClr val="663300"/>
                </a:solidFill>
                <a:latin typeface="Century Gothic" panose="020B0502020202020204" pitchFamily="34" charset="0"/>
                <a:cs typeface="Calibri" panose="020F0502020204030204" pitchFamily="34" charset="0"/>
              </a:rPr>
              <a:t>Consoli</a:t>
            </a:r>
            <a:r>
              <a:rPr lang="en-US" sz="3600" i="0" dirty="0">
                <a:solidFill>
                  <a:srgbClr val="663300"/>
                </a:solidFill>
                <a:latin typeface="Century Gothic" panose="020B0502020202020204" pitchFamily="34" charset="0"/>
                <a:cs typeface="Calibri" panose="020F0502020204030204" pitchFamily="34" charset="0"/>
              </a:rPr>
              <a:t> Palace of </a:t>
            </a:r>
            <a:r>
              <a:rPr lang="en-US" sz="3600" i="0" dirty="0" err="1" smtClean="0">
                <a:solidFill>
                  <a:srgbClr val="663300"/>
                </a:solidFill>
                <a:latin typeface="Century Gothic" panose="020B0502020202020204" pitchFamily="34" charset="0"/>
                <a:cs typeface="Calibri" panose="020F0502020204030204" pitchFamily="34" charset="0"/>
              </a:rPr>
              <a:t>Gubbio</a:t>
            </a:r>
            <a:endParaRPr lang="en-US" sz="3600" i="0" dirty="0">
              <a:solidFill>
                <a:srgbClr val="6633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20" name="Rettangolo 19"/>
          <p:cNvSpPr/>
          <p:nvPr/>
        </p:nvSpPr>
        <p:spPr>
          <a:xfrm>
            <a:off x="9396149" y="1001940"/>
            <a:ext cx="2420856" cy="369332"/>
          </a:xfrm>
          <a:prstGeom prst="rect">
            <a:avLst/>
          </a:prstGeom>
        </p:spPr>
        <p:txBody>
          <a:bodyPr wrap="none">
            <a:spAutoFit/>
          </a:bodyPr>
          <a:lstStyle/>
          <a:p>
            <a:pPr algn="just">
              <a:spcAft>
                <a:spcPts val="0"/>
              </a:spcAft>
            </a:pPr>
            <a:r>
              <a:rPr lang="en-GB" dirty="0">
                <a:solidFill>
                  <a:srgbClr val="CC0000"/>
                </a:solidFill>
                <a:latin typeface="Century Gothic" panose="020B0502020202020204" pitchFamily="34" charset="0"/>
                <a:cs typeface="Calibri" panose="020F0502020204030204" pitchFamily="34" charset="0"/>
              </a:rPr>
              <a:t>STRUCTURAL HEALTH</a:t>
            </a:r>
            <a:endParaRPr lang="it-IT" dirty="0">
              <a:solidFill>
                <a:srgbClr val="CC0000"/>
              </a:solidFill>
              <a:latin typeface="Century Gothic" panose="020B0502020202020204" pitchFamily="34" charset="0"/>
              <a:cs typeface="Calibri" panose="020F0502020204030204" pitchFamily="34" charset="0"/>
            </a:endParaRPr>
          </a:p>
        </p:txBody>
      </p:sp>
      <p:grpSp>
        <p:nvGrpSpPr>
          <p:cNvPr id="6" name="Gruppo 5"/>
          <p:cNvGrpSpPr/>
          <p:nvPr/>
        </p:nvGrpSpPr>
        <p:grpSpPr>
          <a:xfrm>
            <a:off x="313020" y="5596603"/>
            <a:ext cx="11552625" cy="984718"/>
            <a:chOff x="313020" y="5596603"/>
            <a:chExt cx="11552625" cy="984718"/>
          </a:xfrm>
        </p:grpSpPr>
        <p:sp>
          <p:nvSpPr>
            <p:cNvPr id="22" name="Rettangolo 21"/>
            <p:cNvSpPr/>
            <p:nvPr/>
          </p:nvSpPr>
          <p:spPr>
            <a:xfrm>
              <a:off x="313020" y="5596603"/>
              <a:ext cx="8801797" cy="350865"/>
            </a:xfrm>
            <a:prstGeom prst="rect">
              <a:avLst/>
            </a:prstGeom>
          </p:spPr>
          <p:txBody>
            <a:bodyPr wrap="square">
              <a:spAutoFit/>
            </a:bodyPr>
            <a:lstStyle/>
            <a:p>
              <a:pPr>
                <a:lnSpc>
                  <a:spcPct val="105000"/>
                </a:lnSpc>
                <a:spcAft>
                  <a:spcPts val="600"/>
                </a:spcAft>
              </a:pPr>
              <a:r>
                <a:rPr lang="en-GB" sz="1600" b="1" dirty="0">
                  <a:solidFill>
                    <a:srgbClr val="FFC000"/>
                  </a:solidFill>
                  <a:latin typeface="Arial" panose="020B0604020202020204" pitchFamily="34" charset="0"/>
                  <a:cs typeface="Arial" panose="020B0604020202020204" pitchFamily="34" charset="0"/>
                </a:rPr>
                <a:t>Finite element structural analysis under vertical and lateral (earthquake) loading</a:t>
              </a:r>
              <a:endParaRPr lang="it-IT" sz="1600" b="1" dirty="0">
                <a:solidFill>
                  <a:srgbClr val="FFC000"/>
                </a:solidFill>
                <a:latin typeface="Arial" panose="020B0604020202020204" pitchFamily="34" charset="0"/>
                <a:cs typeface="Arial" panose="020B0604020202020204" pitchFamily="34" charset="0"/>
              </a:endParaRPr>
            </a:p>
          </p:txBody>
        </p:sp>
        <p:sp>
          <p:nvSpPr>
            <p:cNvPr id="23" name="Rettangolo 22"/>
            <p:cNvSpPr/>
            <p:nvPr/>
          </p:nvSpPr>
          <p:spPr>
            <a:xfrm>
              <a:off x="313020" y="5950379"/>
              <a:ext cx="11552625" cy="630942"/>
            </a:xfrm>
            <a:prstGeom prst="rect">
              <a:avLst/>
            </a:prstGeom>
          </p:spPr>
          <p:txBody>
            <a:bodyPr wrap="square">
              <a:spAutoFit/>
            </a:bodyPr>
            <a:lstStyle/>
            <a:p>
              <a:pPr algn="just">
                <a:lnSpc>
                  <a:spcPct val="125000"/>
                </a:lnSpc>
                <a:spcAft>
                  <a:spcPts val="600"/>
                </a:spcAft>
              </a:pPr>
              <a:r>
                <a:rPr lang="en-GB" sz="1400" b="1" dirty="0">
                  <a:solidFill>
                    <a:schemeClr val="bg1"/>
                  </a:solidFill>
                  <a:latin typeface="Arial" pitchFamily="34" charset="0"/>
                  <a:ea typeface="Calibri" panose="020F0502020204030204" pitchFamily="34" charset="0"/>
                  <a:cs typeface="Arial" pitchFamily="34" charset="0"/>
                </a:rPr>
                <a:t>The existing damage pattern (cracks) in the building has been interpreted by identifying the cause of each crack and in particular identifying those caused by vertical loads (virtually stable cracks) and those caused by past earthquakes (potentially unstable ones).</a:t>
              </a:r>
              <a:endParaRPr lang="it-IT" sz="1400" b="1" dirty="0">
                <a:solidFill>
                  <a:schemeClr val="bg1"/>
                </a:solidFill>
                <a:latin typeface="Arial" pitchFamily="34" charset="0"/>
                <a:ea typeface="Calibri" panose="020F0502020204030204" pitchFamily="34" charset="0"/>
                <a:cs typeface="Arial" pitchFamily="34" charset="0"/>
              </a:endParaRPr>
            </a:p>
          </p:txBody>
        </p:sp>
      </p:grpSp>
      <p:grpSp>
        <p:nvGrpSpPr>
          <p:cNvPr id="3" name="Gruppo 2"/>
          <p:cNvGrpSpPr/>
          <p:nvPr/>
        </p:nvGrpSpPr>
        <p:grpSpPr>
          <a:xfrm>
            <a:off x="313020" y="1250538"/>
            <a:ext cx="6901090" cy="3524192"/>
            <a:chOff x="313020" y="1250538"/>
            <a:chExt cx="6901090" cy="3524192"/>
          </a:xfrm>
        </p:grpSpPr>
        <p:sp>
          <p:nvSpPr>
            <p:cNvPr id="16" name="Rettangolo 15"/>
            <p:cNvSpPr/>
            <p:nvPr/>
          </p:nvSpPr>
          <p:spPr>
            <a:xfrm>
              <a:off x="313020" y="1250538"/>
              <a:ext cx="6901090" cy="338747"/>
            </a:xfrm>
            <a:prstGeom prst="rect">
              <a:avLst/>
            </a:prstGeom>
          </p:spPr>
          <p:txBody>
            <a:bodyPr wrap="square">
              <a:spAutoFit/>
            </a:bodyPr>
            <a:lstStyle/>
            <a:p>
              <a:pPr>
                <a:lnSpc>
                  <a:spcPct val="105000"/>
                </a:lnSpc>
                <a:spcAft>
                  <a:spcPts val="600"/>
                </a:spcAft>
              </a:pPr>
              <a:r>
                <a:rPr lang="en-GB" sz="1600" b="1" dirty="0">
                  <a:solidFill>
                    <a:srgbClr val="FFC000"/>
                  </a:solidFill>
                  <a:latin typeface="Arial" panose="020B0604020202020204" pitchFamily="34" charset="0"/>
                  <a:cs typeface="Arial" panose="020B0604020202020204" pitchFamily="34" charset="0"/>
                </a:rPr>
                <a:t>Ambient Vibration Testing and Operational Modal Analysis</a:t>
              </a:r>
              <a:endParaRPr lang="it-IT" sz="1600" b="1" dirty="0">
                <a:solidFill>
                  <a:srgbClr val="FFC000"/>
                </a:solidFill>
                <a:latin typeface="Arial" panose="020B0604020202020204" pitchFamily="34" charset="0"/>
                <a:cs typeface="Arial" panose="020B0604020202020204" pitchFamily="34" charset="0"/>
              </a:endParaRPr>
            </a:p>
          </p:txBody>
        </p:sp>
        <p:sp>
          <p:nvSpPr>
            <p:cNvPr id="17" name="Rettangolo 16"/>
            <p:cNvSpPr/>
            <p:nvPr/>
          </p:nvSpPr>
          <p:spPr>
            <a:xfrm>
              <a:off x="332476" y="1589285"/>
              <a:ext cx="6149867" cy="611001"/>
            </a:xfrm>
            <a:prstGeom prst="rect">
              <a:avLst/>
            </a:prstGeom>
          </p:spPr>
          <p:txBody>
            <a:bodyPr wrap="square">
              <a:spAutoFit/>
            </a:bodyPr>
            <a:lstStyle/>
            <a:p>
              <a:pPr algn="just">
                <a:lnSpc>
                  <a:spcPct val="125000"/>
                </a:lnSpc>
                <a:spcAft>
                  <a:spcPts val="600"/>
                </a:spcAft>
              </a:pPr>
              <a:r>
                <a:rPr lang="en-GB" sz="1400" b="1" dirty="0">
                  <a:solidFill>
                    <a:schemeClr val="bg1"/>
                  </a:solidFill>
                  <a:latin typeface="Arial" pitchFamily="34" charset="0"/>
                  <a:ea typeface="Calibri" panose="020F0502020204030204" pitchFamily="34" charset="0"/>
                  <a:cs typeface="Arial" pitchFamily="34" charset="0"/>
                </a:rPr>
                <a:t>Baseline modal parameters have been obtained and are available as benchmark for future tests with comparative diagnostic purposes</a:t>
              </a:r>
              <a:endParaRPr lang="it-IT" sz="1400" b="1" dirty="0">
                <a:solidFill>
                  <a:schemeClr val="bg1"/>
                </a:solidFill>
                <a:latin typeface="Arial" pitchFamily="34" charset="0"/>
                <a:ea typeface="Calibri" panose="020F0502020204030204" pitchFamily="34" charset="0"/>
                <a:cs typeface="Arial" pitchFamily="34" charset="0"/>
              </a:endParaRPr>
            </a:p>
          </p:txBody>
        </p:sp>
        <p:pic>
          <p:nvPicPr>
            <p:cNvPr id="24" name="Immagine 23"/>
            <p:cNvPicPr>
              <a:picLocks noChangeAspect="1"/>
            </p:cNvPicPr>
            <p:nvPr/>
          </p:nvPicPr>
          <p:blipFill>
            <a:blip r:embed="rId4"/>
            <a:stretch>
              <a:fillRect/>
            </a:stretch>
          </p:blipFill>
          <p:spPr>
            <a:xfrm>
              <a:off x="1088914" y="2276176"/>
              <a:ext cx="3537267" cy="2160000"/>
            </a:xfrm>
            <a:prstGeom prst="rect">
              <a:avLst/>
            </a:prstGeom>
          </p:spPr>
        </p:pic>
        <p:sp>
          <p:nvSpPr>
            <p:cNvPr id="25" name="Rettangolo 24"/>
            <p:cNvSpPr/>
            <p:nvPr/>
          </p:nvSpPr>
          <p:spPr>
            <a:xfrm>
              <a:off x="1088915" y="4436176"/>
              <a:ext cx="35372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First three singular values (SV) of spectral matrix and identified resonant peaks with related modes of vibration</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4" name="Gruppo 3"/>
          <p:cNvGrpSpPr/>
          <p:nvPr/>
        </p:nvGrpSpPr>
        <p:grpSpPr>
          <a:xfrm>
            <a:off x="6731540" y="1433315"/>
            <a:ext cx="5460459" cy="4152076"/>
            <a:chOff x="6731540" y="1433315"/>
            <a:chExt cx="5460459" cy="4152076"/>
          </a:xfrm>
        </p:grpSpPr>
        <p:sp>
          <p:nvSpPr>
            <p:cNvPr id="18" name="Rettangolo 17"/>
            <p:cNvSpPr/>
            <p:nvPr/>
          </p:nvSpPr>
          <p:spPr>
            <a:xfrm>
              <a:off x="7005411" y="1433315"/>
              <a:ext cx="5186588" cy="338747"/>
            </a:xfrm>
            <a:prstGeom prst="rect">
              <a:avLst/>
            </a:prstGeom>
          </p:spPr>
          <p:txBody>
            <a:bodyPr wrap="square">
              <a:spAutoFit/>
            </a:bodyPr>
            <a:lstStyle/>
            <a:p>
              <a:pPr algn="r">
                <a:lnSpc>
                  <a:spcPct val="105000"/>
                </a:lnSpc>
                <a:spcAft>
                  <a:spcPts val="600"/>
                </a:spcAft>
              </a:pPr>
              <a:r>
                <a:rPr lang="en-GB" sz="1600" b="1" dirty="0">
                  <a:solidFill>
                    <a:srgbClr val="FFC000"/>
                  </a:solidFill>
                  <a:latin typeface="Arial" panose="020B0604020202020204" pitchFamily="34" charset="0"/>
                  <a:cs typeface="Arial" panose="020B0604020202020204" pitchFamily="34" charset="0"/>
                </a:rPr>
                <a:t>Finite element modelling and model calibration</a:t>
              </a:r>
              <a:endParaRPr lang="it-IT" sz="1600" b="1" dirty="0">
                <a:solidFill>
                  <a:srgbClr val="FFC000"/>
                </a:solidFill>
                <a:latin typeface="Arial" panose="020B0604020202020204" pitchFamily="34" charset="0"/>
                <a:cs typeface="Arial" panose="020B0604020202020204" pitchFamily="34" charset="0"/>
              </a:endParaRPr>
            </a:p>
          </p:txBody>
        </p:sp>
        <p:sp>
          <p:nvSpPr>
            <p:cNvPr id="19" name="Rettangolo 18"/>
            <p:cNvSpPr/>
            <p:nvPr/>
          </p:nvSpPr>
          <p:spPr>
            <a:xfrm>
              <a:off x="6731540" y="4338896"/>
              <a:ext cx="5450732" cy="1246495"/>
            </a:xfrm>
            <a:prstGeom prst="rect">
              <a:avLst/>
            </a:prstGeom>
          </p:spPr>
          <p:txBody>
            <a:bodyPr wrap="square">
              <a:spAutoFit/>
            </a:bodyPr>
            <a:lstStyle/>
            <a:p>
              <a:pPr algn="just">
                <a:lnSpc>
                  <a:spcPct val="125000"/>
                </a:lnSpc>
                <a:spcAft>
                  <a:spcPts val="600"/>
                </a:spcAft>
              </a:pPr>
              <a:r>
                <a:rPr lang="en-GB" sz="1400" b="1" dirty="0">
                  <a:solidFill>
                    <a:schemeClr val="bg1"/>
                  </a:solidFill>
                  <a:latin typeface="Arial" pitchFamily="34" charset="0"/>
                  <a:ea typeface="Calibri" panose="020F0502020204030204" pitchFamily="34" charset="0"/>
                  <a:cs typeface="Arial" pitchFamily="34" charset="0"/>
                </a:rPr>
                <a:t>A structural FEM model of </a:t>
              </a:r>
              <a:r>
                <a:rPr lang="en-GB" sz="1400" b="1" dirty="0" err="1">
                  <a:solidFill>
                    <a:schemeClr val="bg1"/>
                  </a:solidFill>
                  <a:latin typeface="Arial" pitchFamily="34" charset="0"/>
                  <a:ea typeface="Calibri" panose="020F0502020204030204" pitchFamily="34" charset="0"/>
                  <a:cs typeface="Arial" pitchFamily="34" charset="0"/>
                </a:rPr>
                <a:t>Consoli</a:t>
              </a:r>
              <a:r>
                <a:rPr lang="en-GB" sz="1400" b="1" dirty="0">
                  <a:solidFill>
                    <a:schemeClr val="bg1"/>
                  </a:solidFill>
                  <a:latin typeface="Arial" pitchFamily="34" charset="0"/>
                  <a:ea typeface="Calibri" panose="020F0502020204030204" pitchFamily="34" charset="0"/>
                  <a:cs typeface="Arial" pitchFamily="34" charset="0"/>
                </a:rPr>
                <a:t> Palace has been built and calibrated on the basis of experimental results.</a:t>
              </a:r>
            </a:p>
            <a:p>
              <a:pPr algn="just">
                <a:lnSpc>
                  <a:spcPct val="125000"/>
                </a:lnSpc>
                <a:spcAft>
                  <a:spcPts val="600"/>
                </a:spcAft>
              </a:pPr>
              <a:r>
                <a:rPr lang="en-GB" sz="1400" b="1" dirty="0">
                  <a:solidFill>
                    <a:schemeClr val="bg1"/>
                  </a:solidFill>
                  <a:latin typeface="Arial" pitchFamily="34" charset="0"/>
                  <a:ea typeface="Calibri" panose="020F0502020204030204" pitchFamily="34" charset="0"/>
                  <a:cs typeface="Arial" pitchFamily="34" charset="0"/>
                </a:rPr>
                <a:t>The model is available for structural analysis under any type of loading, such as a future strong wind event or earthquake.</a:t>
              </a:r>
              <a:endParaRPr lang="it-IT" sz="1400" b="1" dirty="0">
                <a:solidFill>
                  <a:schemeClr val="bg1"/>
                </a:solidFill>
                <a:latin typeface="Arial" pitchFamily="34" charset="0"/>
                <a:ea typeface="Calibri" panose="020F0502020204030204" pitchFamily="34" charset="0"/>
                <a:cs typeface="Arial" pitchFamily="34" charset="0"/>
              </a:endParaRPr>
            </a:p>
          </p:txBody>
        </p:sp>
        <p:pic>
          <p:nvPicPr>
            <p:cNvPr id="26" name="Immagine 25"/>
            <p:cNvPicPr>
              <a:picLocks noChangeAspect="1"/>
            </p:cNvPicPr>
            <p:nvPr/>
          </p:nvPicPr>
          <p:blipFill>
            <a:blip r:embed="rId5"/>
            <a:stretch>
              <a:fillRect/>
            </a:stretch>
          </p:blipFill>
          <p:spPr>
            <a:xfrm>
              <a:off x="8369592" y="1717594"/>
              <a:ext cx="3238429" cy="2340000"/>
            </a:xfrm>
            <a:prstGeom prst="rect">
              <a:avLst/>
            </a:prstGeom>
          </p:spPr>
        </p:pic>
        <p:sp>
          <p:nvSpPr>
            <p:cNvPr id="27" name="Rettangolo 26"/>
            <p:cNvSpPr/>
            <p:nvPr/>
          </p:nvSpPr>
          <p:spPr>
            <a:xfrm>
              <a:off x="8377213" y="4047866"/>
              <a:ext cx="32599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Numerical model of </a:t>
              </a:r>
              <a:r>
                <a:rPr lang="en-GB" sz="8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Consoli</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Palace: general view (a), detailed view of the bell-tower (b), the lodge (c) and the fan-shaped staircase entrance (d).</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00763705"/>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srgbClr val="FFC000"/>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US" sz="3600" i="0" dirty="0">
                <a:solidFill>
                  <a:srgbClr val="663300"/>
                </a:solidFill>
                <a:latin typeface="Century Gothic" panose="020B0502020202020204" pitchFamily="34" charset="0"/>
                <a:cs typeface="Calibri" panose="020F0502020204030204" pitchFamily="34" charset="0"/>
              </a:rPr>
              <a:t>Validation at the </a:t>
            </a:r>
            <a:r>
              <a:rPr lang="en-US" sz="3600" i="0" dirty="0" err="1">
                <a:solidFill>
                  <a:srgbClr val="663300"/>
                </a:solidFill>
                <a:latin typeface="Century Gothic" panose="020B0502020202020204" pitchFamily="34" charset="0"/>
                <a:cs typeface="Calibri" panose="020F0502020204030204" pitchFamily="34" charset="0"/>
              </a:rPr>
              <a:t>Consoli</a:t>
            </a:r>
            <a:r>
              <a:rPr lang="en-US" sz="3600" i="0" dirty="0">
                <a:solidFill>
                  <a:srgbClr val="663300"/>
                </a:solidFill>
                <a:latin typeface="Century Gothic" panose="020B0502020202020204" pitchFamily="34" charset="0"/>
                <a:cs typeface="Calibri" panose="020F0502020204030204" pitchFamily="34" charset="0"/>
              </a:rPr>
              <a:t> Palace of </a:t>
            </a:r>
            <a:r>
              <a:rPr lang="en-US" sz="3600" i="0" dirty="0" err="1" smtClean="0">
                <a:solidFill>
                  <a:srgbClr val="663300"/>
                </a:solidFill>
                <a:latin typeface="Century Gothic" panose="020B0502020202020204" pitchFamily="34" charset="0"/>
                <a:cs typeface="Calibri" panose="020F0502020204030204" pitchFamily="34" charset="0"/>
              </a:rPr>
              <a:t>Gubbio</a:t>
            </a:r>
            <a:endParaRPr lang="en-US" sz="3600" i="0" dirty="0">
              <a:solidFill>
                <a:srgbClr val="6633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20" name="Rettangolo 19"/>
          <p:cNvSpPr/>
          <p:nvPr/>
        </p:nvSpPr>
        <p:spPr>
          <a:xfrm>
            <a:off x="8621192" y="1001940"/>
            <a:ext cx="3562194" cy="369332"/>
          </a:xfrm>
          <a:prstGeom prst="rect">
            <a:avLst/>
          </a:prstGeom>
        </p:spPr>
        <p:txBody>
          <a:bodyPr wrap="none">
            <a:spAutoFit/>
          </a:bodyPr>
          <a:lstStyle/>
          <a:p>
            <a:pPr algn="just">
              <a:spcAft>
                <a:spcPts val="0"/>
              </a:spcAft>
            </a:pPr>
            <a:r>
              <a:rPr lang="en-GB" dirty="0">
                <a:solidFill>
                  <a:srgbClr val="CC0000"/>
                </a:solidFill>
                <a:latin typeface="Century Gothic" panose="020B0502020202020204" pitchFamily="34" charset="0"/>
                <a:cs typeface="Calibri" panose="020F0502020204030204" pitchFamily="34" charset="0"/>
              </a:rPr>
              <a:t>MATERIAL CHARACTERISATION</a:t>
            </a:r>
          </a:p>
        </p:txBody>
      </p:sp>
      <p:grpSp>
        <p:nvGrpSpPr>
          <p:cNvPr id="4" name="Gruppo 3"/>
          <p:cNvGrpSpPr/>
          <p:nvPr/>
        </p:nvGrpSpPr>
        <p:grpSpPr>
          <a:xfrm>
            <a:off x="330714" y="1260266"/>
            <a:ext cx="11546758" cy="922442"/>
            <a:chOff x="330714" y="1260266"/>
            <a:chExt cx="11546758" cy="922442"/>
          </a:xfrm>
        </p:grpSpPr>
        <p:sp>
          <p:nvSpPr>
            <p:cNvPr id="21" name="Rettangolo 20"/>
            <p:cNvSpPr/>
            <p:nvPr/>
          </p:nvSpPr>
          <p:spPr>
            <a:xfrm>
              <a:off x="335518" y="1260266"/>
              <a:ext cx="6901090" cy="338747"/>
            </a:xfrm>
            <a:prstGeom prst="rect">
              <a:avLst/>
            </a:prstGeom>
          </p:spPr>
          <p:txBody>
            <a:bodyPr wrap="square">
              <a:spAutoFit/>
            </a:bodyPr>
            <a:lstStyle/>
            <a:p>
              <a:pPr>
                <a:lnSpc>
                  <a:spcPct val="105000"/>
                </a:lnSpc>
                <a:spcAft>
                  <a:spcPts val="600"/>
                </a:spcAft>
              </a:pPr>
              <a:r>
                <a:rPr lang="en-GB" sz="1600" b="1" dirty="0">
                  <a:solidFill>
                    <a:srgbClr val="FFC000"/>
                  </a:solidFill>
                  <a:latin typeface="Arial" panose="020B0604020202020204" pitchFamily="34" charset="0"/>
                  <a:cs typeface="Arial" panose="020B0604020202020204" pitchFamily="34" charset="0"/>
                </a:rPr>
                <a:t>In-situ microclimate environmental measurement campaign </a:t>
              </a:r>
              <a:endParaRPr lang="it-IT" sz="1600" b="1" dirty="0">
                <a:solidFill>
                  <a:srgbClr val="FFC000"/>
                </a:solidFill>
                <a:latin typeface="Arial" panose="020B0604020202020204" pitchFamily="34" charset="0"/>
                <a:cs typeface="Arial" panose="020B0604020202020204" pitchFamily="34" charset="0"/>
              </a:endParaRPr>
            </a:p>
          </p:txBody>
        </p:sp>
        <p:sp>
          <p:nvSpPr>
            <p:cNvPr id="28" name="Rettangolo 27"/>
            <p:cNvSpPr/>
            <p:nvPr/>
          </p:nvSpPr>
          <p:spPr>
            <a:xfrm>
              <a:off x="330714" y="1551766"/>
              <a:ext cx="11546758" cy="630942"/>
            </a:xfrm>
            <a:prstGeom prst="rect">
              <a:avLst/>
            </a:prstGeom>
          </p:spPr>
          <p:txBody>
            <a:bodyPr wrap="square">
              <a:spAutoFit/>
            </a:bodyPr>
            <a:lstStyle/>
            <a:p>
              <a:pPr algn="just">
                <a:lnSpc>
                  <a:spcPct val="125000"/>
                </a:lnSpc>
                <a:spcAft>
                  <a:spcPts val="600"/>
                </a:spcAft>
              </a:pPr>
              <a:r>
                <a:rPr lang="en-US" sz="1400" b="1" dirty="0">
                  <a:solidFill>
                    <a:schemeClr val="bg1"/>
                  </a:solidFill>
                  <a:latin typeface="Arial" pitchFamily="34" charset="0"/>
                  <a:ea typeface="Calibri" panose="020F0502020204030204" pitchFamily="34" charset="0"/>
                  <a:cs typeface="Arial" pitchFamily="34" charset="0"/>
                </a:rPr>
                <a:t>Local environmental conditions on the main façades of </a:t>
              </a:r>
              <a:r>
                <a:rPr lang="en-US" sz="1400" b="1" dirty="0" err="1">
                  <a:solidFill>
                    <a:schemeClr val="bg1"/>
                  </a:solidFill>
                  <a:latin typeface="Arial" pitchFamily="34" charset="0"/>
                  <a:ea typeface="Calibri" panose="020F0502020204030204" pitchFamily="34" charset="0"/>
                  <a:cs typeface="Arial" pitchFamily="34" charset="0"/>
                </a:rPr>
                <a:t>Consoli</a:t>
              </a:r>
              <a:r>
                <a:rPr lang="en-US" sz="1400" b="1" dirty="0">
                  <a:solidFill>
                    <a:schemeClr val="bg1"/>
                  </a:solidFill>
                  <a:latin typeface="Arial" pitchFamily="34" charset="0"/>
                  <a:ea typeface="Calibri" panose="020F0502020204030204" pitchFamily="34" charset="0"/>
                  <a:cs typeface="Arial" pitchFamily="34" charset="0"/>
                </a:rPr>
                <a:t> Palace have been characterized, highlighting the most critical zones regarding each specific climatic forcing driving material degradation (e.g. solar radiation, temperature fluctuations and more). </a:t>
              </a:r>
              <a:endParaRPr lang="it-IT" sz="1400" b="1" dirty="0">
                <a:solidFill>
                  <a:schemeClr val="bg1"/>
                </a:solidFill>
                <a:latin typeface="Arial" pitchFamily="34" charset="0"/>
                <a:ea typeface="Calibri" panose="020F0502020204030204" pitchFamily="34" charset="0"/>
                <a:cs typeface="Arial" pitchFamily="34" charset="0"/>
              </a:endParaRPr>
            </a:p>
          </p:txBody>
        </p:sp>
      </p:grpSp>
      <p:grpSp>
        <p:nvGrpSpPr>
          <p:cNvPr id="7" name="Gruppo 6"/>
          <p:cNvGrpSpPr/>
          <p:nvPr/>
        </p:nvGrpSpPr>
        <p:grpSpPr>
          <a:xfrm>
            <a:off x="330130" y="2132021"/>
            <a:ext cx="11780806" cy="2052000"/>
            <a:chOff x="330130" y="2132021"/>
            <a:chExt cx="11780806" cy="2052000"/>
          </a:xfrm>
        </p:grpSpPr>
        <p:sp>
          <p:nvSpPr>
            <p:cNvPr id="29" name="Rettangolo 28"/>
            <p:cNvSpPr/>
            <p:nvPr/>
          </p:nvSpPr>
          <p:spPr>
            <a:xfrm>
              <a:off x="330130" y="2721229"/>
              <a:ext cx="5186588" cy="338747"/>
            </a:xfrm>
            <a:prstGeom prst="rect">
              <a:avLst/>
            </a:prstGeom>
          </p:spPr>
          <p:txBody>
            <a:bodyPr wrap="square">
              <a:spAutoFit/>
            </a:bodyPr>
            <a:lstStyle/>
            <a:p>
              <a:pPr>
                <a:lnSpc>
                  <a:spcPct val="105000"/>
                </a:lnSpc>
                <a:spcAft>
                  <a:spcPts val="600"/>
                </a:spcAft>
              </a:pPr>
              <a:r>
                <a:rPr lang="en-GB" sz="1600" b="1" dirty="0">
                  <a:solidFill>
                    <a:srgbClr val="FFC000"/>
                  </a:solidFill>
                  <a:latin typeface="Arial" panose="020B0604020202020204" pitchFamily="34" charset="0"/>
                  <a:cs typeface="Arial" panose="020B0604020202020204" pitchFamily="34" charset="0"/>
                </a:rPr>
                <a:t>In-situ sonic tests </a:t>
              </a:r>
              <a:endParaRPr lang="it-IT" sz="1600" b="1" dirty="0">
                <a:solidFill>
                  <a:srgbClr val="FFC000"/>
                </a:solidFill>
                <a:latin typeface="Arial" panose="020B0604020202020204" pitchFamily="34" charset="0"/>
                <a:cs typeface="Arial" panose="020B0604020202020204" pitchFamily="34" charset="0"/>
              </a:endParaRPr>
            </a:p>
          </p:txBody>
        </p:sp>
        <p:sp>
          <p:nvSpPr>
            <p:cNvPr id="30" name="Rettangolo 29"/>
            <p:cNvSpPr/>
            <p:nvPr/>
          </p:nvSpPr>
          <p:spPr>
            <a:xfrm>
              <a:off x="335518" y="3050248"/>
              <a:ext cx="7042826" cy="361637"/>
            </a:xfrm>
            <a:prstGeom prst="rect">
              <a:avLst/>
            </a:prstGeom>
          </p:spPr>
          <p:txBody>
            <a:bodyPr wrap="square">
              <a:spAutoFit/>
            </a:bodyPr>
            <a:lstStyle/>
            <a:p>
              <a:pPr algn="just">
                <a:lnSpc>
                  <a:spcPct val="125000"/>
                </a:lnSpc>
                <a:spcAft>
                  <a:spcPts val="600"/>
                </a:spcAft>
              </a:pPr>
              <a:r>
                <a:rPr lang="en-US" sz="1400" b="1" dirty="0">
                  <a:solidFill>
                    <a:schemeClr val="bg1"/>
                  </a:solidFill>
                  <a:latin typeface="Arial" pitchFamily="34" charset="0"/>
                  <a:ea typeface="Calibri" panose="020F0502020204030204" pitchFamily="34" charset="0"/>
                  <a:cs typeface="Arial" pitchFamily="34" charset="0"/>
                </a:rPr>
                <a:t>Estimates of equivalent elastic properties of materials within the basement</a:t>
              </a:r>
              <a:endParaRPr lang="it-IT" sz="1400" b="1" dirty="0">
                <a:solidFill>
                  <a:schemeClr val="bg1"/>
                </a:solidFill>
                <a:latin typeface="Arial" pitchFamily="34" charset="0"/>
                <a:ea typeface="Calibri" panose="020F0502020204030204" pitchFamily="34" charset="0"/>
                <a:cs typeface="Arial" pitchFamily="34" charset="0"/>
              </a:endParaRPr>
            </a:p>
          </p:txBody>
        </p:sp>
        <p:pic>
          <p:nvPicPr>
            <p:cNvPr id="33" name="Immagine 32"/>
            <p:cNvPicPr>
              <a:picLocks noChangeAspect="1"/>
            </p:cNvPicPr>
            <p:nvPr/>
          </p:nvPicPr>
          <p:blipFill>
            <a:blip r:embed="rId4"/>
            <a:stretch>
              <a:fillRect/>
            </a:stretch>
          </p:blipFill>
          <p:spPr>
            <a:xfrm>
              <a:off x="6868204" y="2132021"/>
              <a:ext cx="3557398" cy="2052000"/>
            </a:xfrm>
            <a:prstGeom prst="rect">
              <a:avLst/>
            </a:prstGeom>
          </p:spPr>
        </p:pic>
        <p:sp>
          <p:nvSpPr>
            <p:cNvPr id="34" name="Rettangolo 33"/>
            <p:cNvSpPr/>
            <p:nvPr/>
          </p:nvSpPr>
          <p:spPr>
            <a:xfrm>
              <a:off x="10437800" y="3345658"/>
              <a:ext cx="16731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sonic tests </a:t>
              </a:r>
              <a:r>
                <a:rPr lang="en-GB" sz="800" b="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 two portions of investigated masonry (b) and (c), direct and indirect sonic test scheme (d) and typical graphical sonic test result (hammer in red and response wave  in yellow) (e).</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8" name="Gruppo 7"/>
          <p:cNvGrpSpPr/>
          <p:nvPr/>
        </p:nvGrpSpPr>
        <p:grpSpPr>
          <a:xfrm>
            <a:off x="317303" y="3923596"/>
            <a:ext cx="10285090" cy="2940511"/>
            <a:chOff x="317303" y="3923596"/>
            <a:chExt cx="10285090" cy="2940511"/>
          </a:xfrm>
        </p:grpSpPr>
        <p:sp>
          <p:nvSpPr>
            <p:cNvPr id="31" name="Rettangolo 30"/>
            <p:cNvSpPr/>
            <p:nvPr/>
          </p:nvSpPr>
          <p:spPr>
            <a:xfrm>
              <a:off x="317303" y="3923596"/>
              <a:ext cx="6995887" cy="338747"/>
            </a:xfrm>
            <a:prstGeom prst="rect">
              <a:avLst/>
            </a:prstGeom>
          </p:spPr>
          <p:txBody>
            <a:bodyPr wrap="square">
              <a:spAutoFit/>
            </a:bodyPr>
            <a:lstStyle/>
            <a:p>
              <a:pPr>
                <a:lnSpc>
                  <a:spcPct val="105000"/>
                </a:lnSpc>
                <a:spcAft>
                  <a:spcPts val="600"/>
                </a:spcAft>
              </a:pPr>
              <a:r>
                <a:rPr lang="en-GB" sz="1600" b="1" dirty="0">
                  <a:solidFill>
                    <a:srgbClr val="FFC000"/>
                  </a:solidFill>
                  <a:latin typeface="Arial" panose="020B0604020202020204" pitchFamily="34" charset="0"/>
                  <a:cs typeface="Arial" panose="020B0604020202020204" pitchFamily="34" charset="0"/>
                </a:rPr>
                <a:t>In-situ non-destructive tests on stones </a:t>
              </a:r>
              <a:endParaRPr lang="it-IT" sz="1600" b="1" dirty="0">
                <a:solidFill>
                  <a:srgbClr val="FFC000"/>
                </a:solidFill>
                <a:latin typeface="Arial" panose="020B0604020202020204" pitchFamily="34" charset="0"/>
                <a:cs typeface="Arial" panose="020B0604020202020204" pitchFamily="34" charset="0"/>
              </a:endParaRPr>
            </a:p>
          </p:txBody>
        </p:sp>
        <p:sp>
          <p:nvSpPr>
            <p:cNvPr id="32" name="Rettangolo 31"/>
            <p:cNvSpPr/>
            <p:nvPr/>
          </p:nvSpPr>
          <p:spPr>
            <a:xfrm>
              <a:off x="326140" y="4180623"/>
              <a:ext cx="7222524" cy="630942"/>
            </a:xfrm>
            <a:prstGeom prst="rect">
              <a:avLst/>
            </a:prstGeom>
          </p:spPr>
          <p:txBody>
            <a:bodyPr wrap="square">
              <a:spAutoFit/>
            </a:bodyPr>
            <a:lstStyle/>
            <a:p>
              <a:pPr algn="just">
                <a:lnSpc>
                  <a:spcPct val="125000"/>
                </a:lnSpc>
                <a:spcAft>
                  <a:spcPts val="600"/>
                </a:spcAft>
              </a:pPr>
              <a:r>
                <a:rPr lang="en-US" sz="1400" b="1" dirty="0">
                  <a:solidFill>
                    <a:schemeClr val="bg1"/>
                  </a:solidFill>
                  <a:latin typeface="Arial" pitchFamily="34" charset="0"/>
                  <a:ea typeface="Calibri" panose="020F0502020204030204" pitchFamily="34" charset="0"/>
                  <a:cs typeface="Arial" pitchFamily="34" charset="0"/>
                </a:rPr>
                <a:t>DRMS measurements has been carried out to test the conditions of the building stones of </a:t>
              </a:r>
              <a:r>
                <a:rPr lang="en-US" sz="1400" b="1" dirty="0" err="1">
                  <a:solidFill>
                    <a:schemeClr val="bg1"/>
                  </a:solidFill>
                  <a:latin typeface="Arial" pitchFamily="34" charset="0"/>
                  <a:ea typeface="Calibri" panose="020F0502020204030204" pitchFamily="34" charset="0"/>
                  <a:cs typeface="Arial" pitchFamily="34" charset="0"/>
                </a:rPr>
                <a:t>Consoli</a:t>
              </a:r>
              <a:r>
                <a:rPr lang="en-US" sz="1400" b="1" dirty="0">
                  <a:solidFill>
                    <a:schemeClr val="bg1"/>
                  </a:solidFill>
                  <a:latin typeface="Arial" pitchFamily="34" charset="0"/>
                  <a:ea typeface="Calibri" panose="020F0502020204030204" pitchFamily="34" charset="0"/>
                  <a:cs typeface="Arial" pitchFamily="34" charset="0"/>
                </a:rPr>
                <a:t> Palace in different environmental exposure </a:t>
              </a:r>
              <a:r>
                <a:rPr lang="en-US" sz="1400" b="1" dirty="0">
                  <a:solidFill>
                    <a:schemeClr val="bg1"/>
                  </a:solidFill>
                  <a:latin typeface="Arial" pitchFamily="34" charset="0"/>
                  <a:ea typeface="Calibri" panose="020F0502020204030204" pitchFamily="34" charset="0"/>
                  <a:cs typeface="Arial" pitchFamily="34" charset="0"/>
                </a:rPr>
                <a:t>conditions </a:t>
              </a:r>
              <a:endParaRPr lang="it-IT" sz="1400" b="1" dirty="0">
                <a:solidFill>
                  <a:schemeClr val="bg1"/>
                </a:solidFill>
                <a:latin typeface="Arial" pitchFamily="34" charset="0"/>
                <a:ea typeface="Calibri" panose="020F0502020204030204" pitchFamily="34" charset="0"/>
                <a:cs typeface="Arial" pitchFamily="34" charset="0"/>
              </a:endParaRPr>
            </a:p>
          </p:txBody>
        </p:sp>
        <p:grpSp>
          <p:nvGrpSpPr>
            <p:cNvPr id="3" name="Gruppo 2"/>
            <p:cNvGrpSpPr/>
            <p:nvPr/>
          </p:nvGrpSpPr>
          <p:grpSpPr>
            <a:xfrm>
              <a:off x="1589608" y="4889147"/>
              <a:ext cx="9012785" cy="1974960"/>
              <a:chOff x="1492562" y="4889147"/>
              <a:chExt cx="9012785" cy="1974960"/>
            </a:xfrm>
          </p:grpSpPr>
          <p:pic>
            <p:nvPicPr>
              <p:cNvPr id="35" name="Immagine 34"/>
              <p:cNvPicPr/>
              <p:nvPr/>
            </p:nvPicPr>
            <p:blipFill>
              <a:blip r:embed="rId5" cstate="print"/>
              <a:srcRect/>
              <a:stretch>
                <a:fillRect/>
              </a:stretch>
            </p:blipFill>
            <p:spPr bwMode="auto">
              <a:xfrm>
                <a:off x="1619896" y="4889147"/>
                <a:ext cx="2434590" cy="1080000"/>
              </a:xfrm>
              <a:prstGeom prst="rect">
                <a:avLst/>
              </a:prstGeom>
              <a:noFill/>
              <a:ln w="9525">
                <a:noFill/>
                <a:miter lim="800000"/>
                <a:headEnd/>
                <a:tailEnd/>
              </a:ln>
            </p:spPr>
          </p:pic>
          <p:pic>
            <p:nvPicPr>
              <p:cNvPr id="36" name="Immagine 35" descr="Immagine correlata"/>
              <p:cNvPicPr/>
              <p:nvPr/>
            </p:nvPicPr>
            <p:blipFill>
              <a:blip r:embed="rId6" cstate="print"/>
              <a:srcRect/>
              <a:stretch>
                <a:fillRect/>
              </a:stretch>
            </p:blipFill>
            <p:spPr bwMode="auto">
              <a:xfrm>
                <a:off x="3969514" y="4889183"/>
                <a:ext cx="988695" cy="1080000"/>
              </a:xfrm>
              <a:prstGeom prst="rect">
                <a:avLst/>
              </a:prstGeom>
              <a:noFill/>
              <a:ln w="9525">
                <a:noFill/>
                <a:miter lim="800000"/>
                <a:headEnd/>
                <a:tailEnd/>
              </a:ln>
            </p:spPr>
          </p:pic>
          <p:sp>
            <p:nvSpPr>
              <p:cNvPr id="37" name="Rettangolo 36"/>
              <p:cNvSpPr/>
              <p:nvPr/>
            </p:nvSpPr>
            <p:spPr>
              <a:xfrm>
                <a:off x="1492562" y="5956155"/>
                <a:ext cx="339355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Penetrometer (left) and </a:t>
                </a:r>
                <a:r>
                  <a:rPr lang="en-GB" sz="8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sclerometer</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(right) used for NDE tests on mortars</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8" name="Immagine 37"/>
              <p:cNvPicPr>
                <a:picLocks noChangeAspect="1"/>
              </p:cNvPicPr>
              <p:nvPr/>
            </p:nvPicPr>
            <p:blipFill>
              <a:blip r:embed="rId7"/>
              <a:stretch>
                <a:fillRect/>
              </a:stretch>
            </p:blipFill>
            <p:spPr>
              <a:xfrm>
                <a:off x="8016024" y="4893739"/>
                <a:ext cx="2353521" cy="1385593"/>
              </a:xfrm>
              <a:prstGeom prst="rect">
                <a:avLst/>
              </a:prstGeom>
            </p:spPr>
          </p:pic>
          <p:sp>
            <p:nvSpPr>
              <p:cNvPr id="39" name="Rettangolo 38"/>
              <p:cNvSpPr/>
              <p:nvPr/>
            </p:nvSpPr>
            <p:spPr>
              <a:xfrm>
                <a:off x="7861349" y="6279332"/>
                <a:ext cx="26439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in red the codes of the mortar specimens collected during the first sampling campaign or for comparative purposes. The codes P1-P3-P4-P5-P6 are referred to previously carried out sampling of stones; P8 is a new sample</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0" name="Picture 4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397940" y="4893913"/>
                <a:ext cx="2094427" cy="1080331"/>
              </a:xfrm>
              <a:prstGeom prst="rect">
                <a:avLst/>
              </a:prstGeom>
              <a:noFill/>
            </p:spPr>
          </p:pic>
          <p:sp>
            <p:nvSpPr>
              <p:cNvPr id="41" name="Rettangolo 40"/>
              <p:cNvSpPr/>
              <p:nvPr/>
            </p:nvSpPr>
            <p:spPr>
              <a:xfrm>
                <a:off x="5181526" y="6006874"/>
                <a:ext cx="24537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representative measurement acquired from a stone located in the internal surface of a </a:t>
                </a:r>
                <a:r>
                  <a:rPr lang="en-GB" sz="8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merlon</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on the east </a:t>
                </a:r>
                <a:r>
                  <a:rPr lang="en-GB" sz="8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crenelation</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on </a:t>
                </a:r>
                <a:r>
                  <a:rPr lang="en-GB" sz="800" b="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roof</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The </a:t>
                </a:r>
                <a:r>
                  <a:rPr lang="en-GB" sz="8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gray</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line </a:t>
                </a:r>
                <a:r>
                  <a:rPr lang="en-GB" sz="800" b="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is a </a:t>
                </a:r>
                <a:r>
                  <a:rPr lang="en-GB"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measurement acquired from an </a:t>
                </a:r>
                <a:r>
                  <a:rPr lang="en-GB" sz="800" b="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unweather reference sample</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902936375"/>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srgbClr val="FFC000"/>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US" sz="3600" i="0" dirty="0">
                <a:solidFill>
                  <a:srgbClr val="663300"/>
                </a:solidFill>
                <a:latin typeface="Century Gothic" panose="020B0502020202020204" pitchFamily="34" charset="0"/>
                <a:cs typeface="Calibri" panose="020F0502020204030204" pitchFamily="34" charset="0"/>
              </a:rPr>
              <a:t>Validation at the </a:t>
            </a:r>
            <a:r>
              <a:rPr lang="en-US" sz="3600" i="0" dirty="0" err="1">
                <a:solidFill>
                  <a:srgbClr val="663300"/>
                </a:solidFill>
                <a:latin typeface="Century Gothic" panose="020B0502020202020204" pitchFamily="34" charset="0"/>
                <a:cs typeface="Calibri" panose="020F0502020204030204" pitchFamily="34" charset="0"/>
              </a:rPr>
              <a:t>Consoli</a:t>
            </a:r>
            <a:r>
              <a:rPr lang="en-US" sz="3600" i="0" dirty="0">
                <a:solidFill>
                  <a:srgbClr val="663300"/>
                </a:solidFill>
                <a:latin typeface="Century Gothic" panose="020B0502020202020204" pitchFamily="34" charset="0"/>
                <a:cs typeface="Calibri" panose="020F0502020204030204" pitchFamily="34" charset="0"/>
              </a:rPr>
              <a:t> Palace of </a:t>
            </a:r>
            <a:r>
              <a:rPr lang="en-US" sz="3600" i="0" dirty="0" err="1" smtClean="0">
                <a:solidFill>
                  <a:srgbClr val="663300"/>
                </a:solidFill>
                <a:latin typeface="Century Gothic" panose="020B0502020202020204" pitchFamily="34" charset="0"/>
                <a:cs typeface="Calibri" panose="020F0502020204030204" pitchFamily="34" charset="0"/>
              </a:rPr>
              <a:t>Gubbio</a:t>
            </a:r>
            <a:endParaRPr lang="en-US" sz="3600" i="0" dirty="0">
              <a:solidFill>
                <a:srgbClr val="6633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20" name="Rettangolo 19"/>
          <p:cNvSpPr/>
          <p:nvPr/>
        </p:nvSpPr>
        <p:spPr>
          <a:xfrm>
            <a:off x="8621192" y="1001940"/>
            <a:ext cx="3562194" cy="369332"/>
          </a:xfrm>
          <a:prstGeom prst="rect">
            <a:avLst/>
          </a:prstGeom>
        </p:spPr>
        <p:txBody>
          <a:bodyPr wrap="none">
            <a:spAutoFit/>
          </a:bodyPr>
          <a:lstStyle/>
          <a:p>
            <a:pPr algn="just">
              <a:spcAft>
                <a:spcPts val="0"/>
              </a:spcAft>
            </a:pPr>
            <a:r>
              <a:rPr lang="en-GB" dirty="0">
                <a:solidFill>
                  <a:srgbClr val="CC0000"/>
                </a:solidFill>
                <a:latin typeface="Century Gothic" panose="020B0502020202020204" pitchFamily="34" charset="0"/>
                <a:cs typeface="Calibri" panose="020F0502020204030204" pitchFamily="34" charset="0"/>
              </a:rPr>
              <a:t>MATERIAL CHARACTERISATION</a:t>
            </a:r>
          </a:p>
        </p:txBody>
      </p:sp>
      <p:sp>
        <p:nvSpPr>
          <p:cNvPr id="23" name="Rettangolo 22"/>
          <p:cNvSpPr/>
          <p:nvPr/>
        </p:nvSpPr>
        <p:spPr>
          <a:xfrm>
            <a:off x="336835" y="1268860"/>
            <a:ext cx="6901090" cy="338747"/>
          </a:xfrm>
          <a:prstGeom prst="rect">
            <a:avLst/>
          </a:prstGeom>
        </p:spPr>
        <p:txBody>
          <a:bodyPr wrap="square">
            <a:spAutoFit/>
          </a:bodyPr>
          <a:lstStyle/>
          <a:p>
            <a:pPr>
              <a:lnSpc>
                <a:spcPct val="105000"/>
              </a:lnSpc>
              <a:spcAft>
                <a:spcPts val="600"/>
              </a:spcAft>
            </a:pPr>
            <a:r>
              <a:rPr lang="en-GB" sz="1600" b="1" dirty="0">
                <a:solidFill>
                  <a:srgbClr val="FFC000"/>
                </a:solidFill>
                <a:latin typeface="Arial" panose="020B0604020202020204" pitchFamily="34" charset="0"/>
                <a:cs typeface="Arial" panose="020B0604020202020204" pitchFamily="34" charset="0"/>
              </a:rPr>
              <a:t>Ex-situ materials characterization </a:t>
            </a:r>
            <a:endParaRPr lang="it-IT" sz="1600" b="1" dirty="0">
              <a:solidFill>
                <a:srgbClr val="FFC000"/>
              </a:solidFill>
              <a:latin typeface="Arial" panose="020B0604020202020204" pitchFamily="34" charset="0"/>
              <a:cs typeface="Arial" panose="020B0604020202020204" pitchFamily="34" charset="0"/>
            </a:endParaRPr>
          </a:p>
        </p:txBody>
      </p:sp>
      <p:sp>
        <p:nvSpPr>
          <p:cNvPr id="24" name="Rettangolo 23"/>
          <p:cNvSpPr/>
          <p:nvPr/>
        </p:nvSpPr>
        <p:spPr>
          <a:xfrm>
            <a:off x="336835" y="1619666"/>
            <a:ext cx="11490573" cy="630942"/>
          </a:xfrm>
          <a:prstGeom prst="rect">
            <a:avLst/>
          </a:prstGeom>
        </p:spPr>
        <p:txBody>
          <a:bodyPr wrap="square">
            <a:spAutoFit/>
          </a:bodyPr>
          <a:lstStyle/>
          <a:p>
            <a:pPr algn="just">
              <a:lnSpc>
                <a:spcPct val="125000"/>
              </a:lnSpc>
              <a:spcAft>
                <a:spcPts val="600"/>
              </a:spcAft>
            </a:pPr>
            <a:r>
              <a:rPr lang="en-US" sz="1400" b="1" dirty="0">
                <a:solidFill>
                  <a:schemeClr val="bg1"/>
                </a:solidFill>
                <a:latin typeface="Arial" pitchFamily="34" charset="0"/>
                <a:ea typeface="Calibri" panose="020F0502020204030204" pitchFamily="34" charset="0"/>
                <a:cs typeface="Arial" pitchFamily="34" charset="0"/>
              </a:rPr>
              <a:t>Mortars, black crusts and biological colonization phenomena have been characterized to define the building materials weathering state, with different time demanding laboratory techniques.</a:t>
            </a:r>
            <a:endParaRPr lang="it-IT" sz="1400" b="1" dirty="0">
              <a:solidFill>
                <a:schemeClr val="bg1"/>
              </a:solidFill>
              <a:latin typeface="Arial" pitchFamily="34" charset="0"/>
              <a:ea typeface="Calibri" panose="020F0502020204030204" pitchFamily="34" charset="0"/>
              <a:cs typeface="Arial" pitchFamily="34" charset="0"/>
            </a:endParaRPr>
          </a:p>
        </p:txBody>
      </p:sp>
      <p:pic>
        <p:nvPicPr>
          <p:cNvPr id="25" name="Immagine 24"/>
          <p:cNvPicPr>
            <a:picLocks noChangeAspect="1"/>
          </p:cNvPicPr>
          <p:nvPr/>
        </p:nvPicPr>
        <p:blipFill rotWithShape="1">
          <a:blip r:embed="rId4"/>
          <a:srcRect b="13188"/>
          <a:stretch/>
        </p:blipFill>
        <p:spPr>
          <a:xfrm>
            <a:off x="330171" y="2245612"/>
            <a:ext cx="3956867" cy="4320000"/>
          </a:xfrm>
          <a:prstGeom prst="rect">
            <a:avLst/>
          </a:prstGeom>
          <a:solidFill>
            <a:schemeClr val="bg1"/>
          </a:solidFill>
        </p:spPr>
      </p:pic>
      <p:sp>
        <p:nvSpPr>
          <p:cNvPr id="26" name="Rettangolo 25"/>
          <p:cNvSpPr/>
          <p:nvPr/>
        </p:nvSpPr>
        <p:spPr>
          <a:xfrm>
            <a:off x="4305023" y="5803839"/>
            <a:ext cx="262107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Observation of black crusts by optical microscopy. </a:t>
            </a:r>
            <a:r>
              <a:rPr lang="en-US" sz="800" b="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Sample 1</a:t>
            </a:r>
            <a:r>
              <a:rPr lang="en-US"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direct observation and in polished section, dark field, 5x magnification. Sample 2 observed in bright field, with 10x; in polished section, the sample was observed under dark field, 20x magnification. The observation of micro-particles was made in polarized light, 50x (the two photos of the lower part of the figure).</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7" name="Immagine 26"/>
          <p:cNvPicPr>
            <a:picLocks noChangeAspect="1"/>
          </p:cNvPicPr>
          <p:nvPr/>
        </p:nvPicPr>
        <p:blipFill>
          <a:blip r:embed="rId5"/>
          <a:stretch>
            <a:fillRect/>
          </a:stretch>
        </p:blipFill>
        <p:spPr>
          <a:xfrm>
            <a:off x="4440016" y="2245612"/>
            <a:ext cx="5595817" cy="1800000"/>
          </a:xfrm>
          <a:prstGeom prst="rect">
            <a:avLst/>
          </a:prstGeom>
          <a:solidFill>
            <a:schemeClr val="bg1"/>
          </a:solidFill>
        </p:spPr>
      </p:pic>
      <p:sp>
        <p:nvSpPr>
          <p:cNvPr id="42" name="Rettangolo 41"/>
          <p:cNvSpPr/>
          <p:nvPr/>
        </p:nvSpPr>
        <p:spPr>
          <a:xfrm>
            <a:off x="10035834" y="3707058"/>
            <a:ext cx="21561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SEM micrograph of </a:t>
            </a:r>
            <a:r>
              <a:rPr lang="en-US" sz="8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Consoli</a:t>
            </a:r>
            <a:r>
              <a:rPr lang="en-US"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Palace black crust sample (a) 500 X; (b) 5.0 </a:t>
            </a:r>
            <a:r>
              <a:rPr lang="en-US" sz="8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kX</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3" name="Immagine 42"/>
          <p:cNvPicPr>
            <a:picLocks noChangeAspect="1"/>
          </p:cNvPicPr>
          <p:nvPr/>
        </p:nvPicPr>
        <p:blipFill>
          <a:blip r:embed="rId6"/>
          <a:stretch>
            <a:fillRect/>
          </a:stretch>
        </p:blipFill>
        <p:spPr>
          <a:xfrm>
            <a:off x="7405980" y="4334422"/>
            <a:ext cx="4780475" cy="1800000"/>
          </a:xfrm>
          <a:prstGeom prst="rect">
            <a:avLst/>
          </a:prstGeom>
        </p:spPr>
      </p:pic>
      <p:sp>
        <p:nvSpPr>
          <p:cNvPr id="44" name="Rettangolo 43"/>
          <p:cNvSpPr/>
          <p:nvPr/>
        </p:nvSpPr>
        <p:spPr>
          <a:xfrm>
            <a:off x="7481034" y="6008754"/>
            <a:ext cx="453262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FTIR-ATR spectrum for a sample of mortar and for a sample of black crus</a:t>
            </a:r>
            <a:endParaRPr lang="it-IT" sz="8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0448853"/>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42"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srgbClr val="FFC000"/>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US" sz="3600" i="0" dirty="0">
                <a:solidFill>
                  <a:srgbClr val="663300"/>
                </a:solidFill>
                <a:latin typeface="Century Gothic" panose="020B0502020202020204" pitchFamily="34" charset="0"/>
                <a:cs typeface="Calibri" panose="020F0502020204030204" pitchFamily="34" charset="0"/>
              </a:rPr>
              <a:t>Validation at the </a:t>
            </a:r>
            <a:r>
              <a:rPr lang="en-US" sz="3600" i="0" dirty="0" err="1">
                <a:solidFill>
                  <a:srgbClr val="663300"/>
                </a:solidFill>
                <a:latin typeface="Century Gothic" panose="020B0502020202020204" pitchFamily="34" charset="0"/>
                <a:cs typeface="Calibri" panose="020F0502020204030204" pitchFamily="34" charset="0"/>
              </a:rPr>
              <a:t>Consoli</a:t>
            </a:r>
            <a:r>
              <a:rPr lang="en-US" sz="3600" i="0" dirty="0">
                <a:solidFill>
                  <a:srgbClr val="663300"/>
                </a:solidFill>
                <a:latin typeface="Century Gothic" panose="020B0502020202020204" pitchFamily="34" charset="0"/>
                <a:cs typeface="Calibri" panose="020F0502020204030204" pitchFamily="34" charset="0"/>
              </a:rPr>
              <a:t> Palace of </a:t>
            </a:r>
            <a:r>
              <a:rPr lang="en-US" sz="3600" i="0" dirty="0" err="1" smtClean="0">
                <a:solidFill>
                  <a:srgbClr val="663300"/>
                </a:solidFill>
                <a:latin typeface="Century Gothic" panose="020B0502020202020204" pitchFamily="34" charset="0"/>
                <a:cs typeface="Calibri" panose="020F0502020204030204" pitchFamily="34" charset="0"/>
              </a:rPr>
              <a:t>Gubbio</a:t>
            </a:r>
            <a:endParaRPr lang="en-US" sz="3600" i="0" dirty="0">
              <a:solidFill>
                <a:srgbClr val="6633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16" name="Rettangolo 15"/>
          <p:cNvSpPr/>
          <p:nvPr/>
        </p:nvSpPr>
        <p:spPr>
          <a:xfrm>
            <a:off x="317379" y="1250784"/>
            <a:ext cx="6901090" cy="363048"/>
          </a:xfrm>
          <a:prstGeom prst="rect">
            <a:avLst/>
          </a:prstGeom>
        </p:spPr>
        <p:txBody>
          <a:bodyPr wrap="square">
            <a:spAutoFit/>
          </a:bodyPr>
          <a:lstStyle/>
          <a:p>
            <a:pPr>
              <a:lnSpc>
                <a:spcPct val="105000"/>
              </a:lnSpc>
              <a:spcAft>
                <a:spcPts val="600"/>
              </a:spcAft>
            </a:pPr>
            <a:r>
              <a:rPr lang="en-US" b="1" dirty="0">
                <a:solidFill>
                  <a:srgbClr val="FFC000"/>
                </a:solidFill>
                <a:latin typeface="Arial" panose="020B0604020202020204" pitchFamily="34" charset="0"/>
                <a:cs typeface="Arial" panose="020B0604020202020204" pitchFamily="34" charset="0"/>
              </a:rPr>
              <a:t>Degradation state and proposed </a:t>
            </a:r>
            <a:r>
              <a:rPr lang="en-US" b="1" dirty="0">
                <a:solidFill>
                  <a:srgbClr val="FFC000"/>
                </a:solidFill>
                <a:latin typeface="Arial" panose="020B0604020202020204" pitchFamily="34" charset="0"/>
                <a:cs typeface="Arial" panose="020B0604020202020204" pitchFamily="34" charset="0"/>
              </a:rPr>
              <a:t>solutions</a:t>
            </a:r>
            <a:endParaRPr lang="it-IT" b="1" dirty="0">
              <a:solidFill>
                <a:srgbClr val="FFC000"/>
              </a:solidFill>
              <a:latin typeface="Arial" panose="020B0604020202020204" pitchFamily="34" charset="0"/>
              <a:cs typeface="Arial" panose="020B0604020202020204" pitchFamily="34" charset="0"/>
            </a:endParaRPr>
          </a:p>
        </p:txBody>
      </p:sp>
      <p:sp>
        <p:nvSpPr>
          <p:cNvPr id="17" name="Rettangolo 16"/>
          <p:cNvSpPr/>
          <p:nvPr/>
        </p:nvSpPr>
        <p:spPr>
          <a:xfrm>
            <a:off x="350683" y="1634216"/>
            <a:ext cx="11490634" cy="3462999"/>
          </a:xfrm>
          <a:prstGeom prst="rect">
            <a:avLst/>
          </a:prstGeom>
        </p:spPr>
        <p:txBody>
          <a:bodyPr wrap="square">
            <a:spAutoFit/>
          </a:bodyPr>
          <a:lstStyle/>
          <a:p>
            <a:pPr marL="285750" indent="-285750" algn="just">
              <a:lnSpc>
                <a:spcPct val="150000"/>
              </a:lnSpc>
              <a:spcAft>
                <a:spcPts val="1200"/>
              </a:spcAft>
              <a:buClr>
                <a:srgbClr val="FFC000"/>
              </a:buClr>
              <a:buFont typeface="Wingdings" pitchFamily="2" charset="2"/>
              <a:buChar char="§"/>
            </a:pPr>
            <a:r>
              <a:rPr lang="en-US" sz="1600" b="1" dirty="0">
                <a:solidFill>
                  <a:schemeClr val="bg1"/>
                </a:solidFill>
                <a:latin typeface="Arial" pitchFamily="34" charset="0"/>
                <a:ea typeface="Calibri" panose="020F0502020204030204" pitchFamily="34" charset="0"/>
                <a:cs typeface="Arial" pitchFamily="34" charset="0"/>
              </a:rPr>
              <a:t>the results of numerical structural analysis suggest that the structure is vulnerable to earthquakes and does not meet the safety level that would be required for a new building. Structural repair interventions are needed, such as injections of mortars with suitable </a:t>
            </a:r>
            <a:r>
              <a:rPr lang="en-US" sz="1600" b="1" dirty="0">
                <a:solidFill>
                  <a:schemeClr val="bg1"/>
                </a:solidFill>
                <a:latin typeface="Arial" pitchFamily="34" charset="0"/>
                <a:ea typeface="Calibri" panose="020F0502020204030204" pitchFamily="34" charset="0"/>
                <a:cs typeface="Arial" pitchFamily="34" charset="0"/>
              </a:rPr>
              <a:t>properties, such as those developed in WP4</a:t>
            </a:r>
          </a:p>
          <a:p>
            <a:pPr marL="285750" indent="-285750" algn="just">
              <a:lnSpc>
                <a:spcPct val="150000"/>
              </a:lnSpc>
              <a:spcAft>
                <a:spcPts val="1200"/>
              </a:spcAft>
              <a:buClr>
                <a:srgbClr val="FFC000"/>
              </a:buClr>
              <a:buFont typeface="Wingdings" pitchFamily="2" charset="2"/>
              <a:buChar char="§"/>
            </a:pPr>
            <a:r>
              <a:rPr lang="en-US" sz="1600" b="1" dirty="0">
                <a:solidFill>
                  <a:schemeClr val="bg1"/>
                </a:solidFill>
                <a:latin typeface="Arial" pitchFamily="34" charset="0"/>
                <a:ea typeface="Calibri" panose="020F0502020204030204" pitchFamily="34" charset="0"/>
                <a:cs typeface="Arial" pitchFamily="34" charset="0"/>
              </a:rPr>
              <a:t>evolution in time of the actual damage state also needs to be monitored to understand its stability</a:t>
            </a:r>
          </a:p>
          <a:p>
            <a:pPr marL="285750" indent="-285750" algn="just">
              <a:lnSpc>
                <a:spcPct val="150000"/>
              </a:lnSpc>
              <a:spcAft>
                <a:spcPts val="1200"/>
              </a:spcAft>
              <a:buClr>
                <a:srgbClr val="FFC000"/>
              </a:buClr>
              <a:buFont typeface="Wingdings" pitchFamily="2" charset="2"/>
              <a:buChar char="§"/>
            </a:pPr>
            <a:r>
              <a:rPr lang="en-US" sz="1600" b="1" dirty="0">
                <a:solidFill>
                  <a:schemeClr val="bg1"/>
                </a:solidFill>
                <a:latin typeface="Arial" pitchFamily="34" charset="0"/>
                <a:ea typeface="Calibri" panose="020F0502020204030204" pitchFamily="34" charset="0"/>
                <a:cs typeface="Arial" pitchFamily="34" charset="0"/>
              </a:rPr>
              <a:t>the </a:t>
            </a:r>
            <a:r>
              <a:rPr lang="en-US" sz="1600" b="1" dirty="0">
                <a:solidFill>
                  <a:schemeClr val="bg1"/>
                </a:solidFill>
                <a:latin typeface="Arial" pitchFamily="34" charset="0"/>
                <a:ea typeface="Calibri" panose="020F0502020204030204" pitchFamily="34" charset="0"/>
                <a:cs typeface="Arial" pitchFamily="34" charset="0"/>
              </a:rPr>
              <a:t>detailed survey of the existing degradation </a:t>
            </a:r>
            <a:r>
              <a:rPr lang="en-US" sz="1600" b="1" dirty="0">
                <a:solidFill>
                  <a:schemeClr val="bg1"/>
                </a:solidFill>
                <a:latin typeface="Arial" pitchFamily="34" charset="0"/>
                <a:ea typeface="Calibri" panose="020F0502020204030204" pitchFamily="34" charset="0"/>
                <a:cs typeface="Arial" pitchFamily="34" charset="0"/>
              </a:rPr>
              <a:t>conditions </a:t>
            </a:r>
            <a:r>
              <a:rPr lang="en-US" sz="1600" b="1" dirty="0">
                <a:solidFill>
                  <a:schemeClr val="bg1"/>
                </a:solidFill>
                <a:latin typeface="Arial" pitchFamily="34" charset="0"/>
                <a:ea typeface="Calibri" panose="020F0502020204030204" pitchFamily="34" charset="0"/>
                <a:cs typeface="Arial" pitchFamily="34" charset="0"/>
              </a:rPr>
              <a:t>suggest the clear climate-driven nature of most of the active degradation mechanisms</a:t>
            </a:r>
          </a:p>
          <a:p>
            <a:pPr marL="285750" indent="-285750" algn="just">
              <a:lnSpc>
                <a:spcPct val="150000"/>
              </a:lnSpc>
              <a:spcAft>
                <a:spcPts val="1200"/>
              </a:spcAft>
              <a:buClr>
                <a:srgbClr val="FFC000"/>
              </a:buClr>
              <a:buFont typeface="Wingdings" pitchFamily="2" charset="2"/>
              <a:buChar char="§"/>
            </a:pPr>
            <a:r>
              <a:rPr lang="en-US" sz="1600" b="1" dirty="0">
                <a:solidFill>
                  <a:schemeClr val="bg1"/>
                </a:solidFill>
                <a:latin typeface="Arial" pitchFamily="34" charset="0"/>
                <a:ea typeface="Calibri" panose="020F0502020204030204" pitchFamily="34" charset="0"/>
                <a:cs typeface="Arial" pitchFamily="34" charset="0"/>
              </a:rPr>
              <a:t>restoration </a:t>
            </a:r>
            <a:r>
              <a:rPr lang="en-US" sz="1600" b="1" dirty="0">
                <a:solidFill>
                  <a:schemeClr val="bg1"/>
                </a:solidFill>
                <a:latin typeface="Arial" pitchFamily="34" charset="0"/>
                <a:ea typeface="Calibri" panose="020F0502020204030204" pitchFamily="34" charset="0"/>
                <a:cs typeface="Arial" pitchFamily="34" charset="0"/>
              </a:rPr>
              <a:t>and </a:t>
            </a:r>
            <a:r>
              <a:rPr lang="en-US" sz="1600" b="1" dirty="0">
                <a:solidFill>
                  <a:schemeClr val="bg1"/>
                </a:solidFill>
                <a:latin typeface="Arial" pitchFamily="34" charset="0"/>
                <a:ea typeface="Calibri" panose="020F0502020204030204" pitchFamily="34" charset="0"/>
                <a:cs typeface="Arial" pitchFamily="34" charset="0"/>
              </a:rPr>
              <a:t>improvement of </a:t>
            </a:r>
            <a:r>
              <a:rPr lang="en-US" sz="1600" b="1" dirty="0">
                <a:solidFill>
                  <a:schemeClr val="bg1"/>
                </a:solidFill>
                <a:latin typeface="Arial" pitchFamily="34" charset="0"/>
                <a:ea typeface="Calibri" panose="020F0502020204030204" pitchFamily="34" charset="0"/>
                <a:cs typeface="Arial" pitchFamily="34" charset="0"/>
              </a:rPr>
              <a:t>the environmental protection </a:t>
            </a:r>
            <a:r>
              <a:rPr lang="en-US" sz="1600" b="1" dirty="0">
                <a:solidFill>
                  <a:schemeClr val="bg1"/>
                </a:solidFill>
                <a:latin typeface="Arial" pitchFamily="34" charset="0"/>
                <a:ea typeface="Calibri" panose="020F0502020204030204" pitchFamily="34" charset="0"/>
                <a:cs typeface="Arial" pitchFamily="34" charset="0"/>
              </a:rPr>
              <a:t>through </a:t>
            </a:r>
            <a:r>
              <a:rPr lang="en-US" sz="1600" b="1" dirty="0">
                <a:solidFill>
                  <a:schemeClr val="bg1"/>
                </a:solidFill>
                <a:latin typeface="Arial" pitchFamily="34" charset="0"/>
                <a:ea typeface="Calibri" panose="020F0502020204030204" pitchFamily="34" charset="0"/>
                <a:cs typeface="Arial" pitchFamily="34" charset="0"/>
              </a:rPr>
              <a:t>elimination of the actual degradation state and the deployment of suitable protective agents, starting from the material solutions developed within WP4 </a:t>
            </a:r>
            <a:endParaRPr lang="it-IT" sz="1600" b="1" dirty="0">
              <a:solidFill>
                <a:schemeClr val="bg1"/>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968859511"/>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srgbClr val="FFC000"/>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US" sz="3600" i="0" dirty="0">
                <a:solidFill>
                  <a:srgbClr val="663300"/>
                </a:solidFill>
                <a:latin typeface="Century Gothic" panose="020B0502020202020204" pitchFamily="34" charset="0"/>
                <a:cs typeface="Calibri" panose="020F0502020204030204" pitchFamily="34" charset="0"/>
              </a:rPr>
              <a:t>Validation at the </a:t>
            </a:r>
            <a:r>
              <a:rPr lang="en-US" sz="3600" i="0" dirty="0" err="1">
                <a:solidFill>
                  <a:srgbClr val="663300"/>
                </a:solidFill>
                <a:latin typeface="Century Gothic" panose="020B0502020202020204" pitchFamily="34" charset="0"/>
                <a:cs typeface="Calibri" panose="020F0502020204030204" pitchFamily="34" charset="0"/>
              </a:rPr>
              <a:t>Consoli</a:t>
            </a:r>
            <a:r>
              <a:rPr lang="en-US" sz="3600" i="0" dirty="0">
                <a:solidFill>
                  <a:srgbClr val="663300"/>
                </a:solidFill>
                <a:latin typeface="Century Gothic" panose="020B0502020202020204" pitchFamily="34" charset="0"/>
                <a:cs typeface="Calibri" panose="020F0502020204030204" pitchFamily="34" charset="0"/>
              </a:rPr>
              <a:t> Palace of </a:t>
            </a:r>
            <a:r>
              <a:rPr lang="en-US" sz="3600" i="0" dirty="0" err="1" smtClean="0">
                <a:solidFill>
                  <a:srgbClr val="663300"/>
                </a:solidFill>
                <a:latin typeface="Century Gothic" panose="020B0502020202020204" pitchFamily="34" charset="0"/>
                <a:cs typeface="Calibri" panose="020F0502020204030204" pitchFamily="34" charset="0"/>
              </a:rPr>
              <a:t>Gubbio</a:t>
            </a:r>
            <a:endParaRPr lang="en-US" sz="3600" i="0" dirty="0">
              <a:solidFill>
                <a:srgbClr val="6633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16" name="Rettangolo 15"/>
          <p:cNvSpPr/>
          <p:nvPr/>
        </p:nvSpPr>
        <p:spPr>
          <a:xfrm>
            <a:off x="317379" y="1250784"/>
            <a:ext cx="6901090" cy="363048"/>
          </a:xfrm>
          <a:prstGeom prst="rect">
            <a:avLst/>
          </a:prstGeom>
        </p:spPr>
        <p:txBody>
          <a:bodyPr wrap="square">
            <a:spAutoFit/>
          </a:bodyPr>
          <a:lstStyle/>
          <a:p>
            <a:pPr>
              <a:lnSpc>
                <a:spcPct val="105000"/>
              </a:lnSpc>
              <a:spcAft>
                <a:spcPts val="600"/>
              </a:spcAft>
            </a:pPr>
            <a:r>
              <a:rPr lang="en-US" b="1" dirty="0">
                <a:solidFill>
                  <a:srgbClr val="FFC000"/>
                </a:solidFill>
                <a:latin typeface="Arial" panose="020B0604020202020204" pitchFamily="34" charset="0"/>
                <a:cs typeface="Arial" panose="020B0604020202020204" pitchFamily="34" charset="0"/>
              </a:rPr>
              <a:t>Degradation state and proposed </a:t>
            </a:r>
            <a:r>
              <a:rPr lang="en-US" b="1" dirty="0">
                <a:solidFill>
                  <a:srgbClr val="FFC000"/>
                </a:solidFill>
                <a:latin typeface="Arial" panose="020B0604020202020204" pitchFamily="34" charset="0"/>
                <a:cs typeface="Arial" panose="020B0604020202020204" pitchFamily="34" charset="0"/>
              </a:rPr>
              <a:t>solutions</a:t>
            </a:r>
            <a:endParaRPr lang="it-IT" b="1" dirty="0">
              <a:solidFill>
                <a:srgbClr val="FFC000"/>
              </a:solidFill>
              <a:latin typeface="Arial" panose="020B0604020202020204" pitchFamily="34" charset="0"/>
              <a:cs typeface="Arial" panose="020B0604020202020204" pitchFamily="34" charset="0"/>
            </a:endParaRPr>
          </a:p>
        </p:txBody>
      </p:sp>
      <p:sp>
        <p:nvSpPr>
          <p:cNvPr id="17" name="Rettangolo 16"/>
          <p:cNvSpPr/>
          <p:nvPr/>
        </p:nvSpPr>
        <p:spPr>
          <a:xfrm>
            <a:off x="350683" y="1634216"/>
            <a:ext cx="11490634" cy="3462999"/>
          </a:xfrm>
          <a:prstGeom prst="rect">
            <a:avLst/>
          </a:prstGeom>
        </p:spPr>
        <p:txBody>
          <a:bodyPr wrap="square">
            <a:spAutoFit/>
          </a:bodyPr>
          <a:lstStyle/>
          <a:p>
            <a:pPr marL="285750" indent="-285750" algn="just">
              <a:lnSpc>
                <a:spcPct val="150000"/>
              </a:lnSpc>
              <a:spcAft>
                <a:spcPts val="1200"/>
              </a:spcAft>
              <a:buClr>
                <a:srgbClr val="FFC000"/>
              </a:buClr>
              <a:buFont typeface="Wingdings" pitchFamily="2" charset="2"/>
              <a:buChar char="§"/>
            </a:pPr>
            <a:r>
              <a:rPr lang="en-US" sz="1600" b="1" dirty="0">
                <a:solidFill>
                  <a:schemeClr val="bg1"/>
                </a:solidFill>
                <a:latin typeface="Arial" pitchFamily="34" charset="0"/>
                <a:ea typeface="Calibri" panose="020F0502020204030204" pitchFamily="34" charset="0"/>
                <a:cs typeface="Arial" pitchFamily="34" charset="0"/>
              </a:rPr>
              <a:t>the results of numerical structural analysis suggest that the structure is vulnerable to earthquakes and does not meet the safety level that would be required for a new building. Structural repair interventions are needed, such as injections of mortars with suitable </a:t>
            </a:r>
            <a:r>
              <a:rPr lang="en-US" sz="1600" b="1" dirty="0">
                <a:solidFill>
                  <a:schemeClr val="bg1"/>
                </a:solidFill>
                <a:latin typeface="Arial" pitchFamily="34" charset="0"/>
                <a:ea typeface="Calibri" panose="020F0502020204030204" pitchFamily="34" charset="0"/>
                <a:cs typeface="Arial" pitchFamily="34" charset="0"/>
              </a:rPr>
              <a:t>properties, such as those developed in WP4</a:t>
            </a:r>
          </a:p>
          <a:p>
            <a:pPr marL="285750" indent="-285750" algn="just">
              <a:lnSpc>
                <a:spcPct val="150000"/>
              </a:lnSpc>
              <a:spcAft>
                <a:spcPts val="1200"/>
              </a:spcAft>
              <a:buClr>
                <a:srgbClr val="FFC000"/>
              </a:buClr>
              <a:buFont typeface="Wingdings" pitchFamily="2" charset="2"/>
              <a:buChar char="§"/>
            </a:pPr>
            <a:r>
              <a:rPr lang="en-US" sz="1600" b="1" dirty="0">
                <a:solidFill>
                  <a:schemeClr val="bg1"/>
                </a:solidFill>
                <a:latin typeface="Arial" pitchFamily="34" charset="0"/>
                <a:ea typeface="Calibri" panose="020F0502020204030204" pitchFamily="34" charset="0"/>
                <a:cs typeface="Arial" pitchFamily="34" charset="0"/>
              </a:rPr>
              <a:t>evolution in time of the actual damage state also needs to be monitored to understand its stability</a:t>
            </a:r>
          </a:p>
          <a:p>
            <a:pPr marL="285750" indent="-285750" algn="just">
              <a:lnSpc>
                <a:spcPct val="150000"/>
              </a:lnSpc>
              <a:spcAft>
                <a:spcPts val="1200"/>
              </a:spcAft>
              <a:buClr>
                <a:srgbClr val="FFC000"/>
              </a:buClr>
              <a:buFont typeface="Wingdings" pitchFamily="2" charset="2"/>
              <a:buChar char="§"/>
            </a:pPr>
            <a:r>
              <a:rPr lang="en-US" sz="1600" b="1" dirty="0">
                <a:solidFill>
                  <a:schemeClr val="bg1"/>
                </a:solidFill>
                <a:latin typeface="Arial" pitchFamily="34" charset="0"/>
                <a:ea typeface="Calibri" panose="020F0502020204030204" pitchFamily="34" charset="0"/>
                <a:cs typeface="Arial" pitchFamily="34" charset="0"/>
              </a:rPr>
              <a:t>the </a:t>
            </a:r>
            <a:r>
              <a:rPr lang="en-US" sz="1600" b="1" dirty="0">
                <a:solidFill>
                  <a:schemeClr val="bg1"/>
                </a:solidFill>
                <a:latin typeface="Arial" pitchFamily="34" charset="0"/>
                <a:ea typeface="Calibri" panose="020F0502020204030204" pitchFamily="34" charset="0"/>
                <a:cs typeface="Arial" pitchFamily="34" charset="0"/>
              </a:rPr>
              <a:t>detailed survey of the existing degradation </a:t>
            </a:r>
            <a:r>
              <a:rPr lang="en-US" sz="1600" b="1" dirty="0">
                <a:solidFill>
                  <a:schemeClr val="bg1"/>
                </a:solidFill>
                <a:latin typeface="Arial" pitchFamily="34" charset="0"/>
                <a:ea typeface="Calibri" panose="020F0502020204030204" pitchFamily="34" charset="0"/>
                <a:cs typeface="Arial" pitchFamily="34" charset="0"/>
              </a:rPr>
              <a:t>conditions </a:t>
            </a:r>
            <a:r>
              <a:rPr lang="en-US" sz="1600" b="1" dirty="0">
                <a:solidFill>
                  <a:schemeClr val="bg1"/>
                </a:solidFill>
                <a:latin typeface="Arial" pitchFamily="34" charset="0"/>
                <a:ea typeface="Calibri" panose="020F0502020204030204" pitchFamily="34" charset="0"/>
                <a:cs typeface="Arial" pitchFamily="34" charset="0"/>
              </a:rPr>
              <a:t>suggest the clear climate-driven nature of most of the active degradation mechanisms</a:t>
            </a:r>
          </a:p>
          <a:p>
            <a:pPr marL="285750" indent="-285750" algn="just">
              <a:lnSpc>
                <a:spcPct val="150000"/>
              </a:lnSpc>
              <a:spcAft>
                <a:spcPts val="1200"/>
              </a:spcAft>
              <a:buClr>
                <a:srgbClr val="FFC000"/>
              </a:buClr>
              <a:buFont typeface="Wingdings" pitchFamily="2" charset="2"/>
              <a:buChar char="§"/>
            </a:pPr>
            <a:r>
              <a:rPr lang="en-US" sz="1600" b="1" dirty="0">
                <a:solidFill>
                  <a:schemeClr val="bg1"/>
                </a:solidFill>
                <a:latin typeface="Arial" pitchFamily="34" charset="0"/>
                <a:ea typeface="Calibri" panose="020F0502020204030204" pitchFamily="34" charset="0"/>
                <a:cs typeface="Arial" pitchFamily="34" charset="0"/>
              </a:rPr>
              <a:t>restoration </a:t>
            </a:r>
            <a:r>
              <a:rPr lang="en-US" sz="1600" b="1" dirty="0">
                <a:solidFill>
                  <a:schemeClr val="bg1"/>
                </a:solidFill>
                <a:latin typeface="Arial" pitchFamily="34" charset="0"/>
                <a:ea typeface="Calibri" panose="020F0502020204030204" pitchFamily="34" charset="0"/>
                <a:cs typeface="Arial" pitchFamily="34" charset="0"/>
              </a:rPr>
              <a:t>and </a:t>
            </a:r>
            <a:r>
              <a:rPr lang="en-US" sz="1600" b="1" dirty="0">
                <a:solidFill>
                  <a:schemeClr val="bg1"/>
                </a:solidFill>
                <a:latin typeface="Arial" pitchFamily="34" charset="0"/>
                <a:ea typeface="Calibri" panose="020F0502020204030204" pitchFamily="34" charset="0"/>
                <a:cs typeface="Arial" pitchFamily="34" charset="0"/>
              </a:rPr>
              <a:t>improvement of </a:t>
            </a:r>
            <a:r>
              <a:rPr lang="en-US" sz="1600" b="1" dirty="0">
                <a:solidFill>
                  <a:schemeClr val="bg1"/>
                </a:solidFill>
                <a:latin typeface="Arial" pitchFamily="34" charset="0"/>
                <a:ea typeface="Calibri" panose="020F0502020204030204" pitchFamily="34" charset="0"/>
                <a:cs typeface="Arial" pitchFamily="34" charset="0"/>
              </a:rPr>
              <a:t>the environmental protection </a:t>
            </a:r>
            <a:r>
              <a:rPr lang="en-US" sz="1600" b="1" dirty="0">
                <a:solidFill>
                  <a:schemeClr val="bg1"/>
                </a:solidFill>
                <a:latin typeface="Arial" pitchFamily="34" charset="0"/>
                <a:ea typeface="Calibri" panose="020F0502020204030204" pitchFamily="34" charset="0"/>
                <a:cs typeface="Arial" pitchFamily="34" charset="0"/>
              </a:rPr>
              <a:t>through </a:t>
            </a:r>
            <a:r>
              <a:rPr lang="en-US" sz="1600" b="1" dirty="0">
                <a:solidFill>
                  <a:schemeClr val="bg1"/>
                </a:solidFill>
                <a:latin typeface="Arial" pitchFamily="34" charset="0"/>
                <a:ea typeface="Calibri" panose="020F0502020204030204" pitchFamily="34" charset="0"/>
                <a:cs typeface="Arial" pitchFamily="34" charset="0"/>
              </a:rPr>
              <a:t>elimination of the actual degradation state and the deployment of suitable protective agents, starting from the material solutions developed within WP4 </a:t>
            </a:r>
            <a:endParaRPr lang="it-IT" sz="1600" b="1" dirty="0">
              <a:solidFill>
                <a:schemeClr val="bg1"/>
              </a:solidFill>
              <a:latin typeface="Arial" pitchFamily="34" charset="0"/>
              <a:ea typeface="Calibri" panose="020F0502020204030204" pitchFamily="34" charset="0"/>
              <a:cs typeface="Arial" pitchFamily="34" charset="0"/>
            </a:endParaRPr>
          </a:p>
        </p:txBody>
      </p:sp>
      <p:pic>
        <p:nvPicPr>
          <p:cNvPr id="3078" name="Picture 6" descr="Risultati immagini per thanks for your attention"/>
          <p:cNvPicPr>
            <a:picLocks noChangeAspect="1" noChangeArrowheads="1"/>
          </p:cNvPicPr>
          <p:nvPr/>
        </p:nvPicPr>
        <p:blipFill rotWithShape="1">
          <a:blip r:embed="rId4">
            <a:extLst>
              <a:ext uri="{28A0092B-C50C-407E-A947-70E740481C1C}">
                <a14:useLocalDpi xmlns:a14="http://schemas.microsoft.com/office/drawing/2010/main" val="0"/>
              </a:ext>
            </a:extLst>
          </a:blip>
          <a:srcRect l="3702" t="20080" r="3770" b="19377"/>
          <a:stretch/>
        </p:blipFill>
        <p:spPr bwMode="auto">
          <a:xfrm>
            <a:off x="3213273" y="2169000"/>
            <a:ext cx="5765454"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99533"/>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GB" sz="3600" i="0" dirty="0" smtClean="0">
                <a:solidFill>
                  <a:srgbClr val="663300"/>
                </a:solidFill>
                <a:latin typeface="Century Gothic" panose="020B0502020202020204" pitchFamily="34" charset="0"/>
                <a:cs typeface="Calibri" panose="020F0502020204030204" pitchFamily="34" charset="0"/>
              </a:rPr>
              <a:t>Aim &amp; Objectives</a:t>
            </a:r>
            <a:endParaRPr lang="nb-NO" sz="3600" dirty="0">
              <a:solidFill>
                <a:srgbClr val="663300"/>
              </a:solidFill>
              <a:latin typeface="Century Gothic" panose="020B0502020202020204" pitchFamily="34" charset="0"/>
              <a:cs typeface="Calibri" panose="020F0502020204030204" pitchFamily="34" charset="0"/>
            </a:endParaRPr>
          </a:p>
        </p:txBody>
      </p:sp>
      <p:sp>
        <p:nvSpPr>
          <p:cNvPr id="16" name="Content Placeholder 1"/>
          <p:cNvSpPr txBox="1">
            <a:spLocks/>
          </p:cNvSpPr>
          <p:nvPr/>
        </p:nvSpPr>
        <p:spPr>
          <a:xfrm>
            <a:off x="811453" y="1531561"/>
            <a:ext cx="10491285" cy="4661424"/>
          </a:xfrm>
          <a:prstGeom prst="rect">
            <a:avLst/>
          </a:prstGeom>
        </p:spPr>
        <p:txBody>
          <a:bodyPr vert="horz" lIns="432000" tIns="45720" rIns="91440" bIns="45720" rtlCol="0" anchor="t">
            <a:noAutofit/>
          </a:bodyPr>
          <a:lstStyle>
            <a:defPPr>
              <a:defRPr lang="fr-FR"/>
            </a:defPPr>
            <a:lvl1pPr marL="0" algn="l" defTabSz="914400" rtl="0" eaLnBrk="1" latinLnBrk="0" hangingPunct="1">
              <a:defRPr sz="1200" b="0" i="1" kern="1200" baseline="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Aft>
                <a:spcPts val="2400"/>
              </a:spcAft>
              <a:buFont typeface="+mj-lt"/>
              <a:buAutoNum type="arabicPeriod"/>
            </a:pPr>
            <a:r>
              <a:rPr lang="en-GB" sz="2400" i="0" dirty="0" smtClean="0">
                <a:solidFill>
                  <a:schemeClr val="bg1"/>
                </a:solidFill>
                <a:latin typeface="Arial" panose="020B0604020202020204" pitchFamily="34" charset="0"/>
                <a:cs typeface="Arial" panose="020B0604020202020204" pitchFamily="34" charset="0"/>
              </a:rPr>
              <a:t>The HERACLES project.</a:t>
            </a:r>
          </a:p>
          <a:p>
            <a:pPr marL="457200" indent="-457200">
              <a:spcAft>
                <a:spcPts val="2400"/>
              </a:spcAft>
              <a:buFont typeface="+mj-lt"/>
              <a:buAutoNum type="arabicPeriod"/>
            </a:pPr>
            <a:r>
              <a:rPr lang="en-US" sz="2400" i="0" dirty="0" smtClean="0">
                <a:solidFill>
                  <a:schemeClr val="bg1"/>
                </a:solidFill>
                <a:latin typeface="Arial" panose="020B0604020202020204" pitchFamily="34" charset="0"/>
                <a:cs typeface="Arial" panose="020B0604020202020204" pitchFamily="34" charset="0"/>
              </a:rPr>
              <a:t>HERACLES methodologies </a:t>
            </a:r>
            <a:r>
              <a:rPr lang="en-US" sz="2400" i="0" dirty="0">
                <a:solidFill>
                  <a:schemeClr val="bg1"/>
                </a:solidFill>
                <a:latin typeface="Arial" panose="020B0604020202020204" pitchFamily="34" charset="0"/>
                <a:cs typeface="Arial" panose="020B0604020202020204" pitchFamily="34" charset="0"/>
              </a:rPr>
              <a:t>for wide area surveillance and site diagnosis and </a:t>
            </a:r>
            <a:r>
              <a:rPr lang="en-US" sz="2400" i="0" dirty="0" smtClean="0">
                <a:solidFill>
                  <a:schemeClr val="bg1"/>
                </a:solidFill>
                <a:latin typeface="Arial" panose="020B0604020202020204" pitchFamily="34" charset="0"/>
                <a:cs typeface="Arial" panose="020B0604020202020204" pitchFamily="34" charset="0"/>
              </a:rPr>
              <a:t>monitoring</a:t>
            </a:r>
            <a:r>
              <a:rPr lang="en-GB" sz="2400" i="0" dirty="0" smtClean="0">
                <a:solidFill>
                  <a:schemeClr val="bg1"/>
                </a:solidFill>
                <a:latin typeface="Arial" panose="020B0604020202020204" pitchFamily="34" charset="0"/>
                <a:cs typeface="Arial" panose="020B0604020202020204" pitchFamily="34" charset="0"/>
              </a:rPr>
              <a:t>. </a:t>
            </a:r>
          </a:p>
          <a:p>
            <a:pPr marL="457200" indent="-457200">
              <a:spcAft>
                <a:spcPts val="2400"/>
              </a:spcAft>
              <a:buFont typeface="+mj-lt"/>
              <a:buAutoNum type="arabicPeriod"/>
            </a:pPr>
            <a:r>
              <a:rPr lang="en-GB" sz="2400" i="0" dirty="0" smtClean="0">
                <a:solidFill>
                  <a:schemeClr val="bg1"/>
                </a:solidFill>
                <a:latin typeface="Arial" panose="020B0604020202020204" pitchFamily="34" charset="0"/>
                <a:cs typeface="Arial" panose="020B0604020202020204" pitchFamily="34" charset="0"/>
              </a:rPr>
              <a:t>HERACLES diagnostic protocols. </a:t>
            </a:r>
          </a:p>
          <a:p>
            <a:pPr marL="457200" indent="-457200">
              <a:spcAft>
                <a:spcPts val="2400"/>
              </a:spcAft>
              <a:buFont typeface="+mj-lt"/>
              <a:buAutoNum type="arabicPeriod"/>
            </a:pPr>
            <a:r>
              <a:rPr lang="en-GB" sz="2400" i="0" dirty="0" smtClean="0">
                <a:solidFill>
                  <a:schemeClr val="bg1"/>
                </a:solidFill>
                <a:latin typeface="Arial" panose="020B0604020202020204" pitchFamily="34" charset="0"/>
                <a:cs typeface="Arial" panose="020B0604020202020204" pitchFamily="34" charset="0"/>
              </a:rPr>
              <a:t>Validation at the </a:t>
            </a:r>
            <a:r>
              <a:rPr lang="en-GB" sz="2400" i="0" dirty="0" err="1" smtClean="0">
                <a:solidFill>
                  <a:schemeClr val="bg1"/>
                </a:solidFill>
                <a:latin typeface="Arial" panose="020B0604020202020204" pitchFamily="34" charset="0"/>
                <a:cs typeface="Arial" panose="020B0604020202020204" pitchFamily="34" charset="0"/>
              </a:rPr>
              <a:t>Consoli</a:t>
            </a:r>
            <a:r>
              <a:rPr lang="en-GB" sz="2400" i="0" dirty="0" smtClean="0">
                <a:solidFill>
                  <a:schemeClr val="bg1"/>
                </a:solidFill>
                <a:latin typeface="Arial" panose="020B0604020202020204" pitchFamily="34" charset="0"/>
                <a:cs typeface="Arial" panose="020B0604020202020204" pitchFamily="34" charset="0"/>
              </a:rPr>
              <a:t> Palace of </a:t>
            </a:r>
            <a:r>
              <a:rPr lang="en-GB" sz="2400" i="0" dirty="0" err="1" smtClean="0">
                <a:solidFill>
                  <a:schemeClr val="bg1"/>
                </a:solidFill>
                <a:latin typeface="Arial" panose="020B0604020202020204" pitchFamily="34" charset="0"/>
                <a:cs typeface="Arial" panose="020B0604020202020204" pitchFamily="34" charset="0"/>
              </a:rPr>
              <a:t>Gubbio</a:t>
            </a:r>
            <a:r>
              <a:rPr lang="en-GB" sz="2400" i="0" dirty="0" smtClean="0">
                <a:solidFill>
                  <a:schemeClr val="bg1"/>
                </a:solidFill>
                <a:latin typeface="Arial" panose="020B0604020202020204" pitchFamily="34" charset="0"/>
                <a:cs typeface="Arial" panose="020B0604020202020204" pitchFamily="34" charset="0"/>
              </a:rPr>
              <a:t> (Italy).</a:t>
            </a:r>
            <a:endParaRPr kumimoji="0" lang="en-GB" sz="60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Tree>
    <p:extLst>
      <p:ext uri="{BB962C8B-B14F-4D97-AF65-F5344CB8AC3E}">
        <p14:creationId xmlns:p14="http://schemas.microsoft.com/office/powerpoint/2010/main" val="632020701"/>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nb-NO" sz="3600" i="0" dirty="0">
                <a:solidFill>
                  <a:srgbClr val="663300"/>
                </a:solidFill>
                <a:latin typeface="Century Gothic" panose="020B0502020202020204" pitchFamily="34" charset="0"/>
                <a:cs typeface="Calibri" panose="020F0502020204030204" pitchFamily="34" charset="0"/>
              </a:rPr>
              <a:t>The HERACLES project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7" name="CasellaDiTesto 6"/>
          <p:cNvSpPr txBox="1"/>
          <p:nvPr/>
        </p:nvSpPr>
        <p:spPr>
          <a:xfrm>
            <a:off x="2288381" y="3068070"/>
            <a:ext cx="7615238" cy="892175"/>
          </a:xfrm>
          <a:prstGeom prst="rect">
            <a:avLst/>
          </a:prstGeom>
          <a:noFill/>
        </p:spPr>
        <p:txBody>
          <a:bodyPr>
            <a:spAutoFit/>
          </a:bodyPr>
          <a:lstStyle/>
          <a:p>
            <a:pPr algn="ctr" eaLnBrk="1" hangingPunct="1">
              <a:defRPr/>
            </a:pPr>
            <a:r>
              <a:rPr lang="it-IT" sz="2800" b="1" dirty="0">
                <a:solidFill>
                  <a:srgbClr val="FFC000"/>
                </a:solidFill>
                <a:effectLst>
                  <a:outerShdw blurRad="38100" dist="38100" dir="2700000" algn="tl">
                    <a:srgbClr val="000000">
                      <a:alpha val="43137"/>
                    </a:srgbClr>
                  </a:outerShdw>
                </a:effectLst>
                <a:latin typeface="Castellar" panose="020A0402060406010301" pitchFamily="18" charset="0"/>
              </a:rPr>
              <a:t>HERACLES</a:t>
            </a:r>
          </a:p>
          <a:p>
            <a:pPr algn="ctr" eaLnBrk="1" hangingPunct="1">
              <a:defRPr/>
            </a:pPr>
            <a:r>
              <a:rPr lang="it-IT" sz="24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HEritage</a:t>
            </a:r>
            <a:r>
              <a:rPr lang="it-IT"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4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Resilience</a:t>
            </a:r>
            <a:r>
              <a:rPr lang="it-IT"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4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Against</a:t>
            </a:r>
            <a:r>
              <a:rPr lang="it-IT"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4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CLimate</a:t>
            </a:r>
            <a:r>
              <a:rPr lang="it-IT"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4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Events</a:t>
            </a:r>
            <a:r>
              <a:rPr lang="it-IT"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on Site</a:t>
            </a:r>
          </a:p>
        </p:txBody>
      </p:sp>
      <p:grpSp>
        <p:nvGrpSpPr>
          <p:cNvPr id="8" name="Gruppo 7"/>
          <p:cNvGrpSpPr/>
          <p:nvPr/>
        </p:nvGrpSpPr>
        <p:grpSpPr>
          <a:xfrm>
            <a:off x="2734211" y="1085391"/>
            <a:ext cx="6723578" cy="1943100"/>
            <a:chOff x="1584588" y="1895475"/>
            <a:chExt cx="6723578" cy="1943100"/>
          </a:xfrm>
        </p:grpSpPr>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588" y="2551908"/>
              <a:ext cx="1200150" cy="79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Padeletti\Desktop\HERACLES Banner\Heracles\HERACLES LOGO\heracles 600X600 300dpi d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895475"/>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0679" y="2574611"/>
              <a:ext cx="14874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ttangolo 2"/>
          <p:cNvSpPr/>
          <p:nvPr/>
        </p:nvSpPr>
        <p:spPr>
          <a:xfrm>
            <a:off x="2183584" y="3941885"/>
            <a:ext cx="7844287" cy="246221"/>
          </a:xfrm>
          <a:prstGeom prst="rect">
            <a:avLst/>
          </a:prstGeom>
        </p:spPr>
        <p:txBody>
          <a:bodyPr wrap="square">
            <a:spAutoFit/>
          </a:bodyPr>
          <a:lstStyle/>
          <a:p>
            <a:r>
              <a:rPr lang="en-US" sz="1000" dirty="0">
                <a:solidFill>
                  <a:schemeClr val="bg1"/>
                </a:solidFill>
              </a:rPr>
              <a:t>This project has received funding from the European Union’s Horizon 2020 research and innovation program under grant agreement No 700395</a:t>
            </a:r>
            <a:endParaRPr lang="it-IT" sz="1000" dirty="0">
              <a:solidFill>
                <a:schemeClr val="bg1"/>
              </a:solidFill>
            </a:endParaRPr>
          </a:p>
        </p:txBody>
      </p:sp>
      <p:sp>
        <p:nvSpPr>
          <p:cNvPr id="21" name="Segnaposto contenuto 2"/>
          <p:cNvSpPr txBox="1">
            <a:spLocks/>
          </p:cNvSpPr>
          <p:nvPr/>
        </p:nvSpPr>
        <p:spPr>
          <a:xfrm>
            <a:off x="1" y="4309122"/>
            <a:ext cx="12191999" cy="943814"/>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66813" indent="-1166813" algn="l">
              <a:lnSpc>
                <a:spcPct val="125000"/>
              </a:lnSpc>
              <a:spcBef>
                <a:spcPts val="0"/>
              </a:spcBef>
              <a:spcAft>
                <a:spcPts val="600"/>
              </a:spcAft>
            </a:pPr>
            <a:r>
              <a:rPr lang="en-US" sz="1600" b="1" dirty="0" smtClean="0">
                <a:solidFill>
                  <a:srgbClr val="FFC000"/>
                </a:solidFill>
                <a:latin typeface="Arial" panose="020B0604020202020204" pitchFamily="34" charset="0"/>
                <a:cs typeface="Arial" panose="020B0604020202020204" pitchFamily="34" charset="0"/>
              </a:rPr>
              <a:t>General aim: </a:t>
            </a:r>
            <a:r>
              <a:rPr lang="en-US" sz="1600" dirty="0" smtClean="0">
                <a:solidFill>
                  <a:srgbClr val="FFC000"/>
                </a:solidFill>
                <a:latin typeface="Arial" panose="020B0604020202020204" pitchFamily="34" charset="0"/>
                <a:cs typeface="Arial" panose="020B0604020202020204" pitchFamily="34" charset="0"/>
              </a:rPr>
              <a:t>D</a:t>
            </a:r>
            <a:r>
              <a:rPr lang="en-US" sz="1500" dirty="0" smtClean="0">
                <a:solidFill>
                  <a:srgbClr val="FFC000"/>
                </a:solidFill>
                <a:latin typeface="Arial" panose="020B0604020202020204" pitchFamily="34" charset="0"/>
                <a:ea typeface="Calibri" panose="020F0502020204030204" pitchFamily="34" charset="0"/>
                <a:cs typeface="Arial" panose="020B0604020202020204" pitchFamily="34" charset="0"/>
              </a:rPr>
              <a:t>esign, validation and promotion of responsive system/solution for effective resilience of Cultural Heritage (CH) against climate change effects</a:t>
            </a:r>
            <a:r>
              <a:rPr lang="en-US" sz="1500" dirty="0" smtClean="0">
                <a:solidFill>
                  <a:schemeClr val="bg1"/>
                </a:solidFill>
                <a:latin typeface="Arial" panose="020B0604020202020204" pitchFamily="34" charset="0"/>
                <a:ea typeface="Calibri" panose="020F0502020204030204" pitchFamily="34" charset="0"/>
                <a:cs typeface="Arial" panose="020B0604020202020204" pitchFamily="34" charset="0"/>
              </a:rPr>
              <a:t>, considering as mandatory </a:t>
            </a:r>
            <a:r>
              <a:rPr lang="en-US" sz="1500" u="sng" dirty="0" smtClean="0">
                <a:solidFill>
                  <a:schemeClr val="bg1"/>
                </a:solidFill>
                <a:latin typeface="Arial" panose="020B0604020202020204" pitchFamily="34" charset="0"/>
                <a:ea typeface="Calibri" panose="020F0502020204030204" pitchFamily="34" charset="0"/>
                <a:cs typeface="Arial" panose="020B0604020202020204" pitchFamily="34" charset="0"/>
              </a:rPr>
              <a:t>an holistic, multidisciplinary approach </a:t>
            </a:r>
            <a:r>
              <a:rPr lang="en-US" sz="1500" dirty="0" smtClean="0">
                <a:solidFill>
                  <a:schemeClr val="bg1"/>
                </a:solidFill>
                <a:latin typeface="Arial" panose="020B0604020202020204" pitchFamily="34" charset="0"/>
                <a:ea typeface="Calibri" panose="020F0502020204030204" pitchFamily="34" charset="0"/>
                <a:cs typeface="Arial" panose="020B0604020202020204" pitchFamily="34" charset="0"/>
              </a:rPr>
              <a:t>through the involvement of different expertise (end-users, industry/SMEs, scientists, conservators / restores and social experts, decision and policy makers)</a:t>
            </a:r>
            <a:r>
              <a:rPr lang="en-US" sz="16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p>
          <a:p>
            <a:pPr marL="1527175" indent="-1527175" algn="l">
              <a:lnSpc>
                <a:spcPct val="125000"/>
              </a:lnSpc>
              <a:spcBef>
                <a:spcPts val="0"/>
              </a:spcBef>
              <a:spcAft>
                <a:spcPts val="600"/>
              </a:spcAft>
            </a:pPr>
            <a:endParaRPr lang="en-US" sz="900" b="1"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Rettangolo 5"/>
          <p:cNvSpPr/>
          <p:nvPr/>
        </p:nvSpPr>
        <p:spPr>
          <a:xfrm>
            <a:off x="9727" y="5228628"/>
            <a:ext cx="12182272" cy="1631216"/>
          </a:xfrm>
          <a:prstGeom prst="rect">
            <a:avLst/>
          </a:prstGeom>
        </p:spPr>
        <p:txBody>
          <a:bodyPr wrap="square">
            <a:spAutoFit/>
          </a:bodyPr>
          <a:lstStyle/>
          <a:p>
            <a:pPr marL="1439863" lvl="0" indent="-1439863">
              <a:lnSpc>
                <a:spcPct val="125000"/>
              </a:lnSpc>
              <a:spcAft>
                <a:spcPts val="600"/>
              </a:spcAft>
            </a:pPr>
            <a:r>
              <a:rPr lang="en-US" sz="1600" b="1" dirty="0">
                <a:solidFill>
                  <a:srgbClr val="FFC000"/>
                </a:solidFill>
                <a:latin typeface="Arial" panose="020B0604020202020204" pitchFamily="34" charset="0"/>
                <a:cs typeface="Arial" panose="020B0604020202020204" pitchFamily="34" charset="0"/>
              </a:rPr>
              <a:t>Operative goals: </a:t>
            </a:r>
            <a:r>
              <a:rPr lang="en-US" sz="1500" dirty="0">
                <a:solidFill>
                  <a:srgbClr val="FFC000"/>
                </a:solidFill>
                <a:latin typeface="Arial" panose="020B0604020202020204" pitchFamily="34" charset="0"/>
                <a:ea typeface="Calibri" panose="020F0502020204030204" pitchFamily="34" charset="0"/>
                <a:cs typeface="Arial" panose="020B0604020202020204" pitchFamily="34" charset="0"/>
              </a:rPr>
              <a:t>Development of a system exploiting an ICT platform able to collect and integrate multisource information </a:t>
            </a:r>
            <a:r>
              <a:rPr lang="en-US" sz="1500" dirty="0">
                <a:solidFill>
                  <a:prstClr val="white"/>
                </a:solidFill>
                <a:latin typeface="Arial" panose="020B0604020202020204" pitchFamily="34" charset="0"/>
                <a:ea typeface="Calibri" panose="020F0502020204030204" pitchFamily="34" charset="0"/>
                <a:cs typeface="Arial" panose="020B0604020202020204" pitchFamily="34" charset="0"/>
              </a:rPr>
              <a:t>in order to effectively provide complete and updated situational awareness and support decision for innovative measurements improving CH resilience, including new solutions for maintenance and conservation.</a:t>
            </a:r>
          </a:p>
          <a:p>
            <a:pPr marL="1439863" lvl="0" indent="-1439863">
              <a:lnSpc>
                <a:spcPct val="125000"/>
              </a:lnSpc>
              <a:spcAft>
                <a:spcPts val="600"/>
              </a:spcAft>
            </a:pPr>
            <a:r>
              <a:rPr lang="en-US" sz="15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1500" dirty="0">
                <a:solidFill>
                  <a:srgbClr val="FFC000"/>
                </a:solidFill>
                <a:latin typeface="Arial" panose="020B0604020202020204" pitchFamily="34" charset="0"/>
                <a:ea typeface="Calibri" panose="020F0502020204030204" pitchFamily="34" charset="0"/>
                <a:cs typeface="Arial" panose="020B0604020202020204" pitchFamily="34" charset="0"/>
              </a:rPr>
              <a:t>Design and validation of manageable methodologies </a:t>
            </a:r>
            <a:r>
              <a:rPr lang="en-US" sz="1500" dirty="0">
                <a:solidFill>
                  <a:prstClr val="white"/>
                </a:solidFill>
                <a:latin typeface="Arial" panose="020B0604020202020204" pitchFamily="34" charset="0"/>
                <a:ea typeface="Calibri" panose="020F0502020204030204" pitchFamily="34" charset="0"/>
                <a:cs typeface="Arial" panose="020B0604020202020204" pitchFamily="34" charset="0"/>
              </a:rPr>
              <a:t>also for the definition of </a:t>
            </a:r>
            <a:r>
              <a:rPr lang="en-US" sz="1500" u="sng" dirty="0">
                <a:solidFill>
                  <a:prstClr val="white"/>
                </a:solidFill>
                <a:latin typeface="Arial" panose="020B0604020202020204" pitchFamily="34" charset="0"/>
                <a:ea typeface="Calibri" panose="020F0502020204030204" pitchFamily="34" charset="0"/>
                <a:cs typeface="Arial" panose="020B0604020202020204" pitchFamily="34" charset="0"/>
              </a:rPr>
              <a:t>operational procedures and guidelines</a:t>
            </a:r>
            <a:r>
              <a:rPr lang="en-US" sz="1500" dirty="0">
                <a:solidFill>
                  <a:prstClr val="white"/>
                </a:solidFill>
                <a:latin typeface="Arial" panose="020B0604020202020204" pitchFamily="34" charset="0"/>
                <a:ea typeface="Calibri" panose="020F0502020204030204" pitchFamily="34" charset="0"/>
                <a:cs typeface="Arial" panose="020B0604020202020204" pitchFamily="34" charset="0"/>
              </a:rPr>
              <a:t> for risk mitigation and management</a:t>
            </a:r>
            <a:r>
              <a:rPr lang="en-US" sz="1500" b="1" dirty="0">
                <a:solidFill>
                  <a:prstClr val="white"/>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905363085"/>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nb-NO" sz="3600" i="0" dirty="0">
                <a:solidFill>
                  <a:srgbClr val="663300"/>
                </a:solidFill>
                <a:latin typeface="Century Gothic" panose="020B0502020202020204" pitchFamily="34" charset="0"/>
                <a:cs typeface="Calibri" panose="020F0502020204030204" pitchFamily="34" charset="0"/>
              </a:rPr>
              <a:t>The HERACLES project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grpSp>
        <p:nvGrpSpPr>
          <p:cNvPr id="19" name="Gruppo 18"/>
          <p:cNvGrpSpPr/>
          <p:nvPr/>
        </p:nvGrpSpPr>
        <p:grpSpPr>
          <a:xfrm>
            <a:off x="668349" y="1008482"/>
            <a:ext cx="4147646" cy="5829667"/>
            <a:chOff x="668349" y="1008482"/>
            <a:chExt cx="4147646" cy="5829667"/>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49" y="1438149"/>
              <a:ext cx="4128190"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asellaDiTesto 21"/>
            <p:cNvSpPr txBox="1"/>
            <p:nvPr/>
          </p:nvSpPr>
          <p:spPr>
            <a:xfrm>
              <a:off x="687805" y="1008482"/>
              <a:ext cx="4128190" cy="461665"/>
            </a:xfrm>
            <a:prstGeom prst="rect">
              <a:avLst/>
            </a:prstGeom>
            <a:noFill/>
          </p:spPr>
          <p:txBody>
            <a:bodyPr wrap="square">
              <a:spAutoFit/>
            </a:bodyPr>
            <a:lstStyle/>
            <a:p>
              <a:pPr algn="ctr" eaLnBrk="1" hangingPunct="1">
                <a:defRPr/>
              </a:pPr>
              <a:r>
                <a:rPr lang="it-IT" sz="2400" b="1"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METHODOLOGY</a:t>
              </a:r>
              <a:endParaRPr lang="it-IT"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0" name="Gruppo 19"/>
          <p:cNvGrpSpPr/>
          <p:nvPr/>
        </p:nvGrpSpPr>
        <p:grpSpPr>
          <a:xfrm>
            <a:off x="5164572" y="1515539"/>
            <a:ext cx="6706403" cy="4769508"/>
            <a:chOff x="5164572" y="1515539"/>
            <a:chExt cx="6706403" cy="4769508"/>
          </a:xfrm>
        </p:grpSpPr>
        <p:sp>
          <p:nvSpPr>
            <p:cNvPr id="23" name="CasellaDiTesto 22"/>
            <p:cNvSpPr txBox="1"/>
            <p:nvPr/>
          </p:nvSpPr>
          <p:spPr>
            <a:xfrm>
              <a:off x="6822718" y="1515539"/>
              <a:ext cx="4128190" cy="461665"/>
            </a:xfrm>
            <a:prstGeom prst="rect">
              <a:avLst/>
            </a:prstGeom>
            <a:noFill/>
          </p:spPr>
          <p:txBody>
            <a:bodyPr wrap="square">
              <a:spAutoFit/>
            </a:bodyPr>
            <a:lstStyle/>
            <a:p>
              <a:pPr algn="ctr" eaLnBrk="1" hangingPunct="1">
                <a:defRPr/>
              </a:pPr>
              <a:r>
                <a:rPr lang="it-IT" sz="2400" b="1"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 SITES</a:t>
              </a:r>
              <a:endParaRPr lang="it-IT"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572" y="1986932"/>
              <a:ext cx="3672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8034" y="1986934"/>
              <a:ext cx="290294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4802" y="4138149"/>
              <a:ext cx="280402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ttangolo 16"/>
            <p:cNvSpPr/>
            <p:nvPr/>
          </p:nvSpPr>
          <p:spPr>
            <a:xfrm>
              <a:off x="5659051" y="3815041"/>
              <a:ext cx="2303836" cy="323165"/>
            </a:xfrm>
            <a:prstGeom prst="rect">
              <a:avLst/>
            </a:prstGeom>
          </p:spPr>
          <p:txBody>
            <a:bodyPr wrap="none">
              <a:spAutoFit/>
            </a:bodyPr>
            <a:lstStyle/>
            <a:p>
              <a:r>
                <a:rPr lang="en-US" sz="1500" dirty="0" smtClean="0">
                  <a:solidFill>
                    <a:prstClr val="white"/>
                  </a:solidFill>
                  <a:latin typeface="Arial" panose="020B0604020202020204" pitchFamily="34" charset="0"/>
                  <a:ea typeface="Calibri" panose="020F0502020204030204" pitchFamily="34" charset="0"/>
                  <a:cs typeface="Arial" panose="020B0604020202020204" pitchFamily="34" charset="0"/>
                </a:rPr>
                <a:t>Knossos Palace – Crete </a:t>
              </a:r>
              <a:endParaRPr lang="it-IT" dirty="0"/>
            </a:p>
          </p:txBody>
        </p:sp>
        <p:sp>
          <p:nvSpPr>
            <p:cNvPr id="28" name="Rettangolo 27"/>
            <p:cNvSpPr/>
            <p:nvPr/>
          </p:nvSpPr>
          <p:spPr>
            <a:xfrm>
              <a:off x="9264767" y="3786932"/>
              <a:ext cx="2313454" cy="323165"/>
            </a:xfrm>
            <a:prstGeom prst="rect">
              <a:avLst/>
            </a:prstGeom>
          </p:spPr>
          <p:txBody>
            <a:bodyPr wrap="none">
              <a:spAutoFit/>
            </a:bodyPr>
            <a:lstStyle/>
            <a:p>
              <a:r>
                <a:rPr lang="en-US" sz="1500" dirty="0" err="1" smtClean="0">
                  <a:solidFill>
                    <a:prstClr val="white"/>
                  </a:solidFill>
                  <a:latin typeface="Arial" panose="020B0604020202020204" pitchFamily="34" charset="0"/>
                  <a:ea typeface="Calibri" panose="020F0502020204030204" pitchFamily="34" charset="0"/>
                  <a:cs typeface="Arial" panose="020B0604020202020204" pitchFamily="34" charset="0"/>
                </a:rPr>
                <a:t>Koulse</a:t>
              </a:r>
              <a:r>
                <a:rPr lang="en-US" sz="15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1500" dirty="0" err="1" smtClean="0">
                  <a:solidFill>
                    <a:prstClr val="white"/>
                  </a:solidFill>
                  <a:latin typeface="Arial" panose="020B0604020202020204" pitchFamily="34" charset="0"/>
                  <a:ea typeface="Calibri" panose="020F0502020204030204" pitchFamily="34" charset="0"/>
                  <a:cs typeface="Arial" panose="020B0604020202020204" pitchFamily="34" charset="0"/>
                </a:rPr>
                <a:t>Fortness</a:t>
              </a:r>
              <a:r>
                <a:rPr lang="en-US" sz="1500" dirty="0" smtClean="0">
                  <a:solidFill>
                    <a:prstClr val="white"/>
                  </a:solidFill>
                  <a:latin typeface="Arial" panose="020B0604020202020204" pitchFamily="34" charset="0"/>
                  <a:ea typeface="Calibri" panose="020F0502020204030204" pitchFamily="34" charset="0"/>
                  <a:cs typeface="Arial" panose="020B0604020202020204" pitchFamily="34" charset="0"/>
                </a:rPr>
                <a:t> – Crete </a:t>
              </a:r>
              <a:endParaRPr lang="it-IT" dirty="0"/>
            </a:p>
          </p:txBody>
        </p:sp>
        <p:sp>
          <p:nvSpPr>
            <p:cNvPr id="29" name="Rettangolo 28"/>
            <p:cNvSpPr/>
            <p:nvPr/>
          </p:nvSpPr>
          <p:spPr>
            <a:xfrm>
              <a:off x="8268503" y="5961882"/>
              <a:ext cx="1425390" cy="323165"/>
            </a:xfrm>
            <a:prstGeom prst="rect">
              <a:avLst/>
            </a:prstGeom>
          </p:spPr>
          <p:txBody>
            <a:bodyPr wrap="none">
              <a:spAutoFit/>
            </a:bodyPr>
            <a:lstStyle/>
            <a:p>
              <a:r>
                <a:rPr lang="en-US" sz="1500" dirty="0" err="1" smtClean="0">
                  <a:solidFill>
                    <a:prstClr val="white"/>
                  </a:solidFill>
                  <a:latin typeface="Arial" panose="020B0604020202020204" pitchFamily="34" charset="0"/>
                  <a:ea typeface="Calibri" panose="020F0502020204030204" pitchFamily="34" charset="0"/>
                  <a:cs typeface="Arial" panose="020B0604020202020204" pitchFamily="34" charset="0"/>
                </a:rPr>
                <a:t>Gubbio</a:t>
              </a:r>
              <a:r>
                <a:rPr lang="en-US" sz="1500" dirty="0" smtClean="0">
                  <a:solidFill>
                    <a:prstClr val="white"/>
                  </a:solidFill>
                  <a:latin typeface="Arial" panose="020B0604020202020204" pitchFamily="34" charset="0"/>
                  <a:ea typeface="Calibri" panose="020F0502020204030204" pitchFamily="34" charset="0"/>
                  <a:cs typeface="Arial" panose="020B0604020202020204" pitchFamily="34" charset="0"/>
                </a:rPr>
                <a:t> – Italy </a:t>
              </a:r>
              <a:endParaRPr lang="it-IT" dirty="0"/>
            </a:p>
          </p:txBody>
        </p:sp>
      </p:grpSp>
    </p:spTree>
    <p:extLst>
      <p:ext uri="{BB962C8B-B14F-4D97-AF65-F5344CB8AC3E}">
        <p14:creationId xmlns:p14="http://schemas.microsoft.com/office/powerpoint/2010/main" val="3750975649"/>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90"/>
                                          </p:val>
                                        </p:tav>
                                        <p:tav tm="100000">
                                          <p:val>
                                            <p:fltVal val="0"/>
                                          </p:val>
                                        </p:tav>
                                      </p:tavLst>
                                    </p:anim>
                                    <p:animEffect transition="in" filter="fade">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nb-NO" sz="3600" i="0" dirty="0">
                <a:solidFill>
                  <a:srgbClr val="663300"/>
                </a:solidFill>
                <a:latin typeface="Century Gothic" panose="020B0502020202020204" pitchFamily="34" charset="0"/>
                <a:cs typeface="Calibri" panose="020F0502020204030204" pitchFamily="34" charset="0"/>
              </a:rPr>
              <a:t>The HERACLES project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pic>
        <p:nvPicPr>
          <p:cNvPr id="6" name="Immagine 5"/>
          <p:cNvPicPr>
            <a:picLocks noChangeAspect="1"/>
          </p:cNvPicPr>
          <p:nvPr/>
        </p:nvPicPr>
        <p:blipFill>
          <a:blip r:embed="rId4"/>
          <a:stretch>
            <a:fillRect/>
          </a:stretch>
        </p:blipFill>
        <p:spPr>
          <a:xfrm>
            <a:off x="16211" y="1007573"/>
            <a:ext cx="4572000" cy="3362325"/>
          </a:xfrm>
          <a:prstGeom prst="rect">
            <a:avLst/>
          </a:prstGeom>
        </p:spPr>
      </p:pic>
      <p:pic>
        <p:nvPicPr>
          <p:cNvPr id="12" name="Immagine 11"/>
          <p:cNvPicPr>
            <a:picLocks noChangeAspect="1"/>
          </p:cNvPicPr>
          <p:nvPr/>
        </p:nvPicPr>
        <p:blipFill rotWithShape="1">
          <a:blip r:embed="rId5"/>
          <a:srcRect l="1129" t="1149" r="988" b="2213"/>
          <a:stretch/>
        </p:blipFill>
        <p:spPr>
          <a:xfrm>
            <a:off x="807390" y="4192619"/>
            <a:ext cx="3248925" cy="2520000"/>
          </a:xfrm>
          <a:prstGeom prst="rect">
            <a:avLst/>
          </a:prstGeom>
        </p:spPr>
      </p:pic>
      <p:pic>
        <p:nvPicPr>
          <p:cNvPr id="16" name="Immagine 15"/>
          <p:cNvPicPr>
            <a:picLocks noChangeAspect="1"/>
          </p:cNvPicPr>
          <p:nvPr/>
        </p:nvPicPr>
        <p:blipFill>
          <a:blip r:embed="rId6"/>
          <a:stretch>
            <a:fillRect/>
          </a:stretch>
        </p:blipFill>
        <p:spPr>
          <a:xfrm>
            <a:off x="4900205" y="1542593"/>
            <a:ext cx="6924675" cy="4686300"/>
          </a:xfrm>
          <a:prstGeom prst="rect">
            <a:avLst/>
          </a:prstGeom>
        </p:spPr>
      </p:pic>
    </p:spTree>
    <p:extLst>
      <p:ext uri="{BB962C8B-B14F-4D97-AF65-F5344CB8AC3E}">
        <p14:creationId xmlns:p14="http://schemas.microsoft.com/office/powerpoint/2010/main" val="524709851"/>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nb-NO" sz="3600" i="0" dirty="0">
                <a:solidFill>
                  <a:srgbClr val="663300"/>
                </a:solidFill>
                <a:latin typeface="Century Gothic" panose="020B0502020202020204" pitchFamily="34" charset="0"/>
                <a:cs typeface="Calibri" panose="020F0502020204030204" pitchFamily="34" charset="0"/>
              </a:rPr>
              <a:t>The HERACLES project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pic>
        <p:nvPicPr>
          <p:cNvPr id="6" name="Immagine 5"/>
          <p:cNvPicPr>
            <a:picLocks noChangeAspect="1"/>
          </p:cNvPicPr>
          <p:nvPr/>
        </p:nvPicPr>
        <p:blipFill>
          <a:blip r:embed="rId4"/>
          <a:stretch>
            <a:fillRect/>
          </a:stretch>
        </p:blipFill>
        <p:spPr>
          <a:xfrm>
            <a:off x="16211" y="1007573"/>
            <a:ext cx="4572000" cy="3362325"/>
          </a:xfrm>
          <a:prstGeom prst="rect">
            <a:avLst/>
          </a:prstGeom>
        </p:spPr>
      </p:pic>
      <p:pic>
        <p:nvPicPr>
          <p:cNvPr id="12" name="Immagine 11"/>
          <p:cNvPicPr>
            <a:picLocks noChangeAspect="1"/>
          </p:cNvPicPr>
          <p:nvPr/>
        </p:nvPicPr>
        <p:blipFill rotWithShape="1">
          <a:blip r:embed="rId5"/>
          <a:srcRect l="1129" t="1149" r="988" b="2213"/>
          <a:stretch/>
        </p:blipFill>
        <p:spPr>
          <a:xfrm>
            <a:off x="807390" y="4192619"/>
            <a:ext cx="3248925" cy="2520000"/>
          </a:xfrm>
          <a:prstGeom prst="rect">
            <a:avLst/>
          </a:prstGeom>
        </p:spPr>
      </p:pic>
      <p:pic>
        <p:nvPicPr>
          <p:cNvPr id="16" name="Immagine 15"/>
          <p:cNvPicPr>
            <a:picLocks noChangeAspect="1"/>
          </p:cNvPicPr>
          <p:nvPr/>
        </p:nvPicPr>
        <p:blipFill>
          <a:blip r:embed="rId6"/>
          <a:stretch>
            <a:fillRect/>
          </a:stretch>
        </p:blipFill>
        <p:spPr>
          <a:xfrm>
            <a:off x="4900205" y="1542593"/>
            <a:ext cx="6924675" cy="4686300"/>
          </a:xfrm>
          <a:prstGeom prst="rect">
            <a:avLst/>
          </a:prstGeom>
        </p:spPr>
      </p:pic>
      <p:sp>
        <p:nvSpPr>
          <p:cNvPr id="17" name="Rettangolo arrotondato 16"/>
          <p:cNvSpPr/>
          <p:nvPr/>
        </p:nvSpPr>
        <p:spPr>
          <a:xfrm>
            <a:off x="7986409" y="3219855"/>
            <a:ext cx="846306" cy="535022"/>
          </a:xfrm>
          <a:prstGeom prst="roundRect">
            <a:avLst>
              <a:gd name="adj" fmla="val 897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14353103"/>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US" sz="3600" i="0" dirty="0">
                <a:solidFill>
                  <a:srgbClr val="663300"/>
                </a:solidFill>
                <a:latin typeface="Century Gothic" panose="020B0502020202020204" pitchFamily="34" charset="0"/>
                <a:cs typeface="Calibri" panose="020F0502020204030204" pitchFamily="34" charset="0"/>
              </a:rPr>
              <a:t>HERACLES </a:t>
            </a:r>
            <a:r>
              <a:rPr lang="en-US" sz="3600" i="0" dirty="0" smtClean="0">
                <a:solidFill>
                  <a:srgbClr val="663300"/>
                </a:solidFill>
                <a:latin typeface="Century Gothic" panose="020B0502020202020204" pitchFamily="34" charset="0"/>
                <a:cs typeface="Calibri" panose="020F0502020204030204" pitchFamily="34" charset="0"/>
              </a:rPr>
              <a:t>methodologies</a:t>
            </a:r>
            <a:endParaRPr lang="nb-NO" sz="3600" i="0" dirty="0">
              <a:solidFill>
                <a:srgbClr val="6633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3" name="Rettangolo 2"/>
          <p:cNvSpPr/>
          <p:nvPr/>
        </p:nvSpPr>
        <p:spPr>
          <a:xfrm>
            <a:off x="2134371" y="1025832"/>
            <a:ext cx="9211176" cy="461665"/>
          </a:xfrm>
          <a:prstGeom prst="rect">
            <a:avLst/>
          </a:prstGeom>
        </p:spPr>
        <p:txBody>
          <a:bodyPr wrap="none">
            <a:spAutoFit/>
          </a:bodyPr>
          <a:lstStyle/>
          <a:p>
            <a:r>
              <a:rPr lang="en-US" altLang="it-IT" sz="2400" dirty="0">
                <a:solidFill>
                  <a:srgbClr val="CC0000"/>
                </a:solidFill>
                <a:latin typeface="Century Gothic" panose="020B0502020202020204" pitchFamily="34" charset="0"/>
                <a:cs typeface="Calibri" panose="020F0502020204030204" pitchFamily="34" charset="0"/>
              </a:rPr>
              <a:t>for wide area surveillance and site diagnosis and monitoring </a:t>
            </a:r>
            <a:endParaRPr lang="it-IT" sz="2400" dirty="0">
              <a:solidFill>
                <a:srgbClr val="CC0000"/>
              </a:solidFill>
              <a:latin typeface="Century Gothic" panose="020B0502020202020204" pitchFamily="34" charset="0"/>
              <a:cs typeface="Calibri" panose="020F0502020204030204" pitchFamily="34" charset="0"/>
            </a:endParaRPr>
          </a:p>
        </p:txBody>
      </p:sp>
      <p:sp>
        <p:nvSpPr>
          <p:cNvPr id="4" name="Rettangolo 3"/>
          <p:cNvSpPr/>
          <p:nvPr/>
        </p:nvSpPr>
        <p:spPr>
          <a:xfrm>
            <a:off x="-1" y="1641034"/>
            <a:ext cx="12191999" cy="1604735"/>
          </a:xfrm>
          <a:prstGeom prst="rect">
            <a:avLst/>
          </a:prstGeom>
        </p:spPr>
        <p:txBody>
          <a:bodyPr wrap="square">
            <a:spAutoFit/>
          </a:bodyPr>
          <a:lstStyle/>
          <a:p>
            <a:pPr marL="1343025" indent="-1343025" algn="just">
              <a:lnSpc>
                <a:spcPct val="125000"/>
              </a:lnSpc>
              <a:spcAft>
                <a:spcPts val="600"/>
              </a:spcAft>
            </a:pPr>
            <a:r>
              <a:rPr lang="en-US" sz="1600" b="1" dirty="0">
                <a:solidFill>
                  <a:srgbClr val="FFC000"/>
                </a:solidFill>
                <a:latin typeface="Arial" panose="020B0604020202020204" pitchFamily="34" charset="0"/>
                <a:cs typeface="Arial" panose="020B0604020202020204" pitchFamily="34" charset="0"/>
              </a:rPr>
              <a:t>General </a:t>
            </a:r>
            <a:r>
              <a:rPr lang="en-US" sz="1600" b="1" dirty="0" smtClean="0">
                <a:solidFill>
                  <a:srgbClr val="FFC000"/>
                </a:solidFill>
                <a:latin typeface="Arial" panose="020B0604020202020204" pitchFamily="34" charset="0"/>
                <a:cs typeface="Arial" panose="020B0604020202020204" pitchFamily="34" charset="0"/>
              </a:rPr>
              <a:t>aim</a:t>
            </a:r>
            <a:r>
              <a:rPr lang="en-US" sz="1400" b="1" dirty="0" smtClean="0">
                <a:solidFill>
                  <a:srgbClr val="FFC000"/>
                </a:solidFill>
                <a:latin typeface="Arial" panose="020B0604020202020204" pitchFamily="34" charset="0"/>
                <a:cs typeface="Arial" panose="020B0604020202020204" pitchFamily="34" charset="0"/>
              </a:rPr>
              <a:t>: </a:t>
            </a:r>
            <a:r>
              <a:rPr lang="en-GB" sz="1400" dirty="0">
                <a:solidFill>
                  <a:srgbClr val="FFC000"/>
                </a:solidFill>
                <a:latin typeface="Arial" panose="020B0604020202020204" pitchFamily="34" charset="0"/>
                <a:ea typeface="Calibri" panose="020F0502020204030204" pitchFamily="34" charset="0"/>
                <a:cs typeface="Arial" panose="020B0604020202020204" pitchFamily="34" charset="0"/>
              </a:rPr>
              <a:t>adoption </a:t>
            </a:r>
            <a:r>
              <a:rPr lang="en-GB" sz="1400" dirty="0">
                <a:solidFill>
                  <a:srgbClr val="FFC000"/>
                </a:solidFill>
                <a:latin typeface="Arial" panose="020B0604020202020204" pitchFamily="34" charset="0"/>
                <a:ea typeface="Calibri" panose="020F0502020204030204" pitchFamily="34" charset="0"/>
                <a:cs typeface="Arial" panose="020B0604020202020204" pitchFamily="34" charset="0"/>
              </a:rPr>
              <a:t>and optimization of many and different sensors and diagnostic instruments </a:t>
            </a:r>
            <a:r>
              <a:rPr lang="en-GB" sz="1400" dirty="0">
                <a:solidFill>
                  <a:schemeClr val="bg1"/>
                </a:solidFill>
                <a:latin typeface="Arial" pitchFamily="34" charset="0"/>
                <a:ea typeface="Calibri" panose="020F0502020204030204" pitchFamily="34" charset="0"/>
                <a:cs typeface="Arial" pitchFamily="34" charset="0"/>
              </a:rPr>
              <a:t>(satellite based, airborne based and in-situ technologies), most of them complementary in terms of acquired information type. The involved technologies, indeed, operate at different spatial and temporal scales and aim at:</a:t>
            </a:r>
          </a:p>
          <a:p>
            <a:pPr marL="1527175" indent="-184150" algn="just">
              <a:lnSpc>
                <a:spcPct val="125000"/>
              </a:lnSpc>
              <a:spcAft>
                <a:spcPts val="600"/>
              </a:spcAft>
              <a:buFont typeface="Wingdings" pitchFamily="2" charset="2"/>
              <a:buChar char="§"/>
              <a:tabLst>
                <a:tab pos="1614488" algn="l"/>
              </a:tabLst>
            </a:pPr>
            <a:r>
              <a:rPr lang="en-GB" sz="1400" dirty="0">
                <a:solidFill>
                  <a:schemeClr val="bg1"/>
                </a:solidFill>
                <a:latin typeface="Arial" pitchFamily="34" charset="0"/>
                <a:ea typeface="Calibri" panose="020F0502020204030204" pitchFamily="34" charset="0"/>
                <a:cs typeface="Arial" pitchFamily="34" charset="0"/>
              </a:rPr>
              <a:t>monitoring the environment where CH assets are located by accounting for both land deformations and meteorological changes;</a:t>
            </a:r>
          </a:p>
          <a:p>
            <a:pPr marL="1527175" indent="-184150" algn="just">
              <a:lnSpc>
                <a:spcPct val="125000"/>
              </a:lnSpc>
              <a:spcAft>
                <a:spcPts val="600"/>
              </a:spcAft>
              <a:buFont typeface="Wingdings" pitchFamily="2" charset="2"/>
              <a:buChar char="§"/>
              <a:tabLst>
                <a:tab pos="1614488" algn="l"/>
              </a:tabLst>
            </a:pPr>
            <a:r>
              <a:rPr lang="en-GB" sz="1400" dirty="0">
                <a:solidFill>
                  <a:schemeClr val="bg1"/>
                </a:solidFill>
                <a:latin typeface="Arial" pitchFamily="34" charset="0"/>
                <a:ea typeface="Calibri" panose="020F0502020204030204" pitchFamily="34" charset="0"/>
                <a:cs typeface="Arial" pitchFamily="34" charset="0"/>
              </a:rPr>
              <a:t>performing structural assessments as well as characterizing materials degradation and weathering state. </a:t>
            </a:r>
            <a:endParaRPr lang="it-IT" sz="1400" dirty="0">
              <a:solidFill>
                <a:schemeClr val="bg1"/>
              </a:solidFill>
              <a:latin typeface="Arial" pitchFamily="34" charset="0"/>
              <a:ea typeface="Calibri" panose="020F0502020204030204" pitchFamily="34" charset="0"/>
              <a:cs typeface="Arial" pitchFamily="34" charset="0"/>
            </a:endParaRPr>
          </a:p>
        </p:txBody>
      </p:sp>
      <p:sp>
        <p:nvSpPr>
          <p:cNvPr id="6" name="Rettangolo 5"/>
          <p:cNvSpPr/>
          <p:nvPr/>
        </p:nvSpPr>
        <p:spPr>
          <a:xfrm>
            <a:off x="58368" y="3438188"/>
            <a:ext cx="12081753" cy="1719702"/>
          </a:xfrm>
          <a:prstGeom prst="rect">
            <a:avLst/>
          </a:prstGeom>
        </p:spPr>
        <p:txBody>
          <a:bodyPr wrap="square">
            <a:spAutoFit/>
          </a:bodyPr>
          <a:lstStyle/>
          <a:p>
            <a:pPr>
              <a:lnSpc>
                <a:spcPct val="105000"/>
              </a:lnSpc>
              <a:spcBef>
                <a:spcPts val="1800"/>
              </a:spcBef>
              <a:spcAft>
                <a:spcPts val="600"/>
              </a:spcAft>
            </a:pPr>
            <a:r>
              <a:rPr lang="en-US" sz="1500" b="1" dirty="0">
                <a:solidFill>
                  <a:srgbClr val="FFC000"/>
                </a:solidFill>
                <a:latin typeface="Arial" panose="020B0604020202020204" pitchFamily="34" charset="0"/>
                <a:cs typeface="Arial" panose="020B0604020202020204" pitchFamily="34" charset="0"/>
              </a:rPr>
              <a:t>Main Objectives</a:t>
            </a:r>
          </a:p>
          <a:p>
            <a:pPr marL="285750" indent="-198438" algn="just">
              <a:lnSpc>
                <a:spcPct val="125000"/>
              </a:lnSpc>
              <a:spcAft>
                <a:spcPts val="600"/>
              </a:spcAft>
              <a:buClr>
                <a:srgbClr val="FFC000"/>
              </a:buClr>
              <a:buFont typeface="Wingdings" pitchFamily="2" charset="2"/>
              <a:buChar char="§"/>
            </a:pPr>
            <a:r>
              <a:rPr lang="en-US" sz="1400" dirty="0">
                <a:solidFill>
                  <a:schemeClr val="bg1"/>
                </a:solidFill>
                <a:latin typeface="Arial" pitchFamily="34" charset="0"/>
                <a:ea typeface="Calibri" panose="020F0502020204030204" pitchFamily="34" charset="0"/>
                <a:cs typeface="Arial" pitchFamily="34" charset="0"/>
              </a:rPr>
              <a:t>overview of advantages / limits of the involved sensing technologies;</a:t>
            </a:r>
          </a:p>
          <a:p>
            <a:pPr marL="285750" indent="-198438" algn="just">
              <a:lnSpc>
                <a:spcPct val="125000"/>
              </a:lnSpc>
              <a:spcAft>
                <a:spcPts val="600"/>
              </a:spcAft>
              <a:buClr>
                <a:srgbClr val="FFC000"/>
              </a:buClr>
              <a:buFont typeface="Wingdings" pitchFamily="2" charset="2"/>
              <a:buChar char="§"/>
            </a:pPr>
            <a:r>
              <a:rPr lang="en-US" sz="1400" dirty="0">
                <a:solidFill>
                  <a:schemeClr val="bg1"/>
                </a:solidFill>
                <a:latin typeface="Arial" pitchFamily="34" charset="0"/>
                <a:ea typeface="Calibri" panose="020F0502020204030204" pitchFamily="34" charset="0"/>
                <a:cs typeface="Arial" pitchFamily="34" charset="0"/>
              </a:rPr>
              <a:t>assessment of the available state of art regarding the most recent developments/advances concerning them;</a:t>
            </a:r>
          </a:p>
          <a:p>
            <a:pPr marL="285750" indent="-198438" algn="just">
              <a:lnSpc>
                <a:spcPct val="125000"/>
              </a:lnSpc>
              <a:spcAft>
                <a:spcPts val="600"/>
              </a:spcAft>
              <a:buClr>
                <a:srgbClr val="FFC000"/>
              </a:buClr>
              <a:buFont typeface="Wingdings" pitchFamily="2" charset="2"/>
              <a:buChar char="§"/>
            </a:pPr>
            <a:r>
              <a:rPr lang="en-US" sz="1400" dirty="0">
                <a:solidFill>
                  <a:schemeClr val="bg1"/>
                </a:solidFill>
                <a:latin typeface="Arial" pitchFamily="34" charset="0"/>
                <a:ea typeface="Calibri" panose="020F0502020204030204" pitchFamily="34" charset="0"/>
                <a:cs typeface="Arial" pitchFamily="34" charset="0"/>
              </a:rPr>
              <a:t>design / adoption of innovative devices, methodologies and data processing strategies to improve performances;</a:t>
            </a:r>
          </a:p>
          <a:p>
            <a:pPr marL="285750" indent="-198438" algn="just">
              <a:lnSpc>
                <a:spcPct val="125000"/>
              </a:lnSpc>
              <a:spcAft>
                <a:spcPts val="600"/>
              </a:spcAft>
              <a:buClr>
                <a:srgbClr val="FFC000"/>
              </a:buClr>
              <a:buFont typeface="Wingdings" pitchFamily="2" charset="2"/>
              <a:buChar char="§"/>
            </a:pPr>
            <a:r>
              <a:rPr lang="en-US" sz="1400" dirty="0">
                <a:solidFill>
                  <a:schemeClr val="bg1"/>
                </a:solidFill>
                <a:latin typeface="Arial" pitchFamily="34" charset="0"/>
                <a:ea typeface="Calibri" panose="020F0502020204030204" pitchFamily="34" charset="0"/>
                <a:cs typeface="Arial" pitchFamily="34" charset="0"/>
              </a:rPr>
              <a:t>definition of the systematic protocols for test sites diagnostics and monitoring.</a:t>
            </a:r>
          </a:p>
        </p:txBody>
      </p:sp>
      <p:graphicFrame>
        <p:nvGraphicFramePr>
          <p:cNvPr id="7" name="Tabella 6"/>
          <p:cNvGraphicFramePr>
            <a:graphicFrameLocks noGrp="1"/>
          </p:cNvGraphicFramePr>
          <p:nvPr>
            <p:extLst>
              <p:ext uri="{D42A27DB-BD31-4B8C-83A1-F6EECF244321}">
                <p14:modId xmlns:p14="http://schemas.microsoft.com/office/powerpoint/2010/main" val="2858319277"/>
              </p:ext>
            </p:extLst>
          </p:nvPr>
        </p:nvGraphicFramePr>
        <p:xfrm>
          <a:off x="1935801" y="5359939"/>
          <a:ext cx="8332765" cy="1276120"/>
        </p:xfrm>
        <a:graphic>
          <a:graphicData uri="http://schemas.openxmlformats.org/drawingml/2006/table">
            <a:tbl>
              <a:tblPr firstRow="1" bandRow="1">
                <a:tableStyleId>{68D230F3-CF80-4859-8CE7-A43EE81993B5}</a:tableStyleId>
              </a:tblPr>
              <a:tblGrid>
                <a:gridCol w="807399"/>
                <a:gridCol w="7525366"/>
              </a:tblGrid>
              <a:tr h="361904">
                <a:tc>
                  <a:txBody>
                    <a:bodyPr/>
                    <a:lstStyle/>
                    <a:p>
                      <a:r>
                        <a:rPr lang="it-IT" sz="1400" b="1" dirty="0" smtClean="0">
                          <a:solidFill>
                            <a:schemeClr val="bg1"/>
                          </a:solidFill>
                          <a:latin typeface="Arial" pitchFamily="34" charset="0"/>
                          <a:cs typeface="Arial" pitchFamily="34" charset="0"/>
                        </a:rPr>
                        <a:t>Task</a:t>
                      </a:r>
                      <a:r>
                        <a:rPr lang="it-IT" sz="1400" b="1" baseline="0" dirty="0" smtClean="0">
                          <a:solidFill>
                            <a:schemeClr val="bg1"/>
                          </a:solidFill>
                          <a:latin typeface="Arial" pitchFamily="34" charset="0"/>
                          <a:cs typeface="Arial" pitchFamily="34" charset="0"/>
                        </a:rPr>
                        <a:t> </a:t>
                      </a:r>
                      <a:r>
                        <a:rPr lang="it-IT" sz="1400" b="1" baseline="0" dirty="0" smtClean="0">
                          <a:solidFill>
                            <a:schemeClr val="bg1"/>
                          </a:solidFill>
                          <a:latin typeface="Arial" pitchFamily="34" charset="0"/>
                          <a:cs typeface="Arial" pitchFamily="34" charset="0"/>
                        </a:rPr>
                        <a:t>1:</a:t>
                      </a:r>
                      <a:endParaRPr lang="it-IT" sz="1400" b="1" dirty="0">
                        <a:solidFill>
                          <a:schemeClr val="bg1"/>
                        </a:solidFill>
                        <a:latin typeface="Arial" pitchFamily="34" charset="0"/>
                        <a:cs typeface="Arial" pitchFamily="34" charset="0"/>
                      </a:endParaRPr>
                    </a:p>
                  </a:txBody>
                  <a:tcPr anchor="ctr">
                    <a:lnL>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r>
                        <a:rPr lang="en-US" sz="1400" b="0" dirty="0" smtClean="0">
                          <a:solidFill>
                            <a:schemeClr val="bg1"/>
                          </a:solidFill>
                          <a:latin typeface="Arial" pitchFamily="34" charset="0"/>
                          <a:cs typeface="Arial" pitchFamily="34" charset="0"/>
                        </a:rPr>
                        <a:t>Satellite based technologies for wide area surveillance </a:t>
                      </a:r>
                      <a:endParaRPr lang="it-IT" sz="1400" b="0" dirty="0">
                        <a:solidFill>
                          <a:schemeClr val="bg1"/>
                        </a:solidFill>
                        <a:latin typeface="Arial" pitchFamily="34" charset="0"/>
                        <a:cs typeface="Arial" pitchFamily="34" charset="0"/>
                      </a:endParaRPr>
                    </a:p>
                  </a:txBody>
                  <a:tcPr anchor="ctr">
                    <a:lnL w="12700" cap="flat" cmpd="sng" algn="ctr">
                      <a:noFill/>
                      <a:prstDash val="solid"/>
                      <a:round/>
                      <a:headEnd type="none" w="med" len="med"/>
                      <a:tailEnd type="none" w="med" len="med"/>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1359">
                <a:tc>
                  <a:txBody>
                    <a:bodyPr/>
                    <a:lstStyle/>
                    <a:p>
                      <a:r>
                        <a:rPr lang="it-IT" sz="1400" b="1" dirty="0" smtClean="0">
                          <a:solidFill>
                            <a:schemeClr val="bg1"/>
                          </a:solidFill>
                          <a:latin typeface="Arial" pitchFamily="34" charset="0"/>
                          <a:cs typeface="Arial" pitchFamily="34" charset="0"/>
                        </a:rPr>
                        <a:t>Task </a:t>
                      </a:r>
                      <a:r>
                        <a:rPr lang="it-IT" sz="1400" b="1" dirty="0" smtClean="0">
                          <a:solidFill>
                            <a:schemeClr val="bg1"/>
                          </a:solidFill>
                          <a:latin typeface="Arial" pitchFamily="34" charset="0"/>
                          <a:cs typeface="Arial" pitchFamily="34" charset="0"/>
                        </a:rPr>
                        <a:t>2:</a:t>
                      </a:r>
                      <a:endParaRPr lang="it-IT" sz="1400" b="1" dirty="0">
                        <a:solidFill>
                          <a:schemeClr val="bg1"/>
                        </a:solidFill>
                        <a:latin typeface="Arial" pitchFamily="34" charset="0"/>
                        <a:cs typeface="Arial"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smtClean="0">
                          <a:solidFill>
                            <a:schemeClr val="bg1"/>
                          </a:solidFill>
                          <a:latin typeface="Arial" pitchFamily="34" charset="0"/>
                          <a:cs typeface="Arial" pitchFamily="34" charset="0"/>
                        </a:rPr>
                        <a:t>Airborne based technologies for monitoring</a:t>
                      </a:r>
                      <a:endParaRPr lang="it-IT" sz="1400" b="0" dirty="0">
                        <a:solidFill>
                          <a:schemeClr val="bg1"/>
                        </a:solidFill>
                        <a:latin typeface="Arial" pitchFamily="34" charset="0"/>
                        <a:cs typeface="Arial"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32857">
                <a:tc>
                  <a:txBody>
                    <a:bodyPr/>
                    <a:lstStyle/>
                    <a:p>
                      <a:r>
                        <a:rPr lang="it-IT" sz="1400" b="1" dirty="0" smtClean="0">
                          <a:solidFill>
                            <a:schemeClr val="bg1"/>
                          </a:solidFill>
                          <a:latin typeface="Arial" pitchFamily="34" charset="0"/>
                          <a:cs typeface="Arial" pitchFamily="34" charset="0"/>
                        </a:rPr>
                        <a:t>Task</a:t>
                      </a:r>
                      <a:r>
                        <a:rPr lang="it-IT" sz="1400" b="1" baseline="0" dirty="0" smtClean="0">
                          <a:solidFill>
                            <a:schemeClr val="bg1"/>
                          </a:solidFill>
                          <a:latin typeface="Arial" pitchFamily="34" charset="0"/>
                          <a:cs typeface="Arial" pitchFamily="34" charset="0"/>
                        </a:rPr>
                        <a:t> </a:t>
                      </a:r>
                      <a:r>
                        <a:rPr lang="it-IT" sz="1400" b="1" baseline="0" dirty="0" smtClean="0">
                          <a:solidFill>
                            <a:schemeClr val="bg1"/>
                          </a:solidFill>
                          <a:latin typeface="Arial" pitchFamily="34" charset="0"/>
                          <a:cs typeface="Arial" pitchFamily="34" charset="0"/>
                        </a:rPr>
                        <a:t>3:</a:t>
                      </a:r>
                      <a:endParaRPr lang="it-IT" sz="1400" b="1" dirty="0">
                        <a:solidFill>
                          <a:schemeClr val="bg1"/>
                        </a:solidFill>
                        <a:latin typeface="Arial" pitchFamily="34" charset="0"/>
                        <a:cs typeface="Arial"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400" b="0" dirty="0" smtClean="0">
                          <a:solidFill>
                            <a:schemeClr val="bg1"/>
                          </a:solidFill>
                          <a:latin typeface="Arial" pitchFamily="34" charset="0"/>
                          <a:cs typeface="Arial" pitchFamily="34" charset="0"/>
                        </a:rPr>
                        <a:t>Non-invasive and non-destructive site diagnosis and monitoring (ground based technologies)</a:t>
                      </a:r>
                      <a:endParaRPr lang="it-IT" sz="1400" b="0" dirty="0">
                        <a:solidFill>
                          <a:schemeClr val="bg1"/>
                        </a:solidFill>
                        <a:latin typeface="Arial" pitchFamily="34" charset="0"/>
                        <a:cs typeface="Arial"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846599785"/>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srgbClr val="FFC000"/>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US" sz="3600" i="0" dirty="0">
                <a:solidFill>
                  <a:srgbClr val="663300"/>
                </a:solidFill>
                <a:latin typeface="Century Gothic" panose="020B0502020202020204" pitchFamily="34" charset="0"/>
                <a:cs typeface="Calibri" panose="020F0502020204030204" pitchFamily="34" charset="0"/>
              </a:rPr>
              <a:t>HERACLES diagnostic protocols</a:t>
            </a:r>
            <a:endParaRPr lang="nb-NO" sz="3600" i="0" dirty="0">
              <a:solidFill>
                <a:srgbClr val="6633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10" name="Rettangolo 9"/>
          <p:cNvSpPr/>
          <p:nvPr/>
        </p:nvSpPr>
        <p:spPr>
          <a:xfrm>
            <a:off x="118766" y="1009360"/>
            <a:ext cx="3320440" cy="307777"/>
          </a:xfrm>
          <a:prstGeom prst="rect">
            <a:avLst/>
          </a:prstGeom>
        </p:spPr>
        <p:txBody>
          <a:bodyPr wrap="square">
            <a:spAutoFit/>
          </a:bodyPr>
          <a:lstStyle/>
          <a:p>
            <a:pPr algn="ctr"/>
            <a:r>
              <a:rPr lang="en-US" sz="1400" dirty="0" smtClean="0">
                <a:solidFill>
                  <a:srgbClr val="FFC000"/>
                </a:solidFill>
                <a:latin typeface="Arial" pitchFamily="34" charset="0"/>
                <a:cs typeface="Arial" pitchFamily="34" charset="0"/>
              </a:rPr>
              <a:t>general protocol</a:t>
            </a:r>
            <a:endParaRPr lang="it-IT" sz="1400" dirty="0">
              <a:solidFill>
                <a:srgbClr val="FFC000"/>
              </a:solidFill>
              <a:latin typeface="Arial" pitchFamily="34" charset="0"/>
              <a:cs typeface="Arial" pitchFamily="34" charset="0"/>
            </a:endParaRPr>
          </a:p>
        </p:txBody>
      </p:sp>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003"/>
          <a:stretch/>
        </p:blipFill>
        <p:spPr bwMode="auto">
          <a:xfrm>
            <a:off x="90068" y="1336593"/>
            <a:ext cx="360947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magine 11"/>
          <p:cNvPicPr>
            <a:picLocks noChangeAspect="1"/>
          </p:cNvPicPr>
          <p:nvPr/>
        </p:nvPicPr>
        <p:blipFill>
          <a:blip r:embed="rId5"/>
          <a:stretch>
            <a:fillRect/>
          </a:stretch>
        </p:blipFill>
        <p:spPr>
          <a:xfrm>
            <a:off x="3851783" y="2422196"/>
            <a:ext cx="8100000" cy="4238471"/>
          </a:xfrm>
          <a:prstGeom prst="rect">
            <a:avLst/>
          </a:prstGeom>
        </p:spPr>
      </p:pic>
      <p:sp>
        <p:nvSpPr>
          <p:cNvPr id="13" name="Rettangolo 12"/>
          <p:cNvSpPr/>
          <p:nvPr/>
        </p:nvSpPr>
        <p:spPr>
          <a:xfrm>
            <a:off x="891869" y="4945073"/>
            <a:ext cx="2664073" cy="523220"/>
          </a:xfrm>
          <a:prstGeom prst="rect">
            <a:avLst/>
          </a:prstGeom>
        </p:spPr>
        <p:txBody>
          <a:bodyPr wrap="square">
            <a:spAutoFit/>
          </a:bodyPr>
          <a:lstStyle/>
          <a:p>
            <a:pPr algn="ctr"/>
            <a:r>
              <a:rPr lang="en-US" sz="1400" dirty="0" smtClean="0">
                <a:solidFill>
                  <a:srgbClr val="FFC000"/>
                </a:solidFill>
                <a:latin typeface="Arial" pitchFamily="34" charset="0"/>
                <a:cs typeface="Arial" pitchFamily="34" charset="0"/>
              </a:rPr>
              <a:t>global protocols </a:t>
            </a:r>
            <a:r>
              <a:rPr lang="en-US" sz="1400" dirty="0">
                <a:solidFill>
                  <a:srgbClr val="FFC000"/>
                </a:solidFill>
                <a:latin typeface="Arial" pitchFamily="34" charset="0"/>
                <a:cs typeface="Arial" pitchFamily="34" charset="0"/>
              </a:rPr>
              <a:t>specified for the test sites</a:t>
            </a:r>
            <a:endParaRPr lang="it-IT" sz="1400" dirty="0">
              <a:solidFill>
                <a:srgbClr val="FFC000"/>
              </a:solidFill>
              <a:latin typeface="Arial" pitchFamily="34" charset="0"/>
              <a:cs typeface="Arial" pitchFamily="34" charset="0"/>
            </a:endParaRPr>
          </a:p>
        </p:txBody>
      </p:sp>
      <p:sp>
        <p:nvSpPr>
          <p:cNvPr id="16" name="Freccia curva 15"/>
          <p:cNvSpPr/>
          <p:nvPr/>
        </p:nvSpPr>
        <p:spPr>
          <a:xfrm flipV="1">
            <a:off x="1666976" y="3706402"/>
            <a:ext cx="1056768" cy="99206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97813126"/>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p:cNvSpPr txBox="1">
            <a:spLocks/>
          </p:cNvSpPr>
          <p:nvPr/>
        </p:nvSpPr>
        <p:spPr>
          <a:xfrm>
            <a:off x="1224793" y="506223"/>
            <a:ext cx="9748007" cy="98180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7700" b="0" i="1" kern="1200" cap="all"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nb-NO" sz="2800" b="0" i="0" u="none" strike="noStrike" kern="1200" cap="all" spc="0" normalizeH="0" baseline="0" noProof="0" dirty="0">
              <a:ln>
                <a:noFill/>
              </a:ln>
              <a:solidFill>
                <a:srgbClr val="F5F5F5"/>
              </a:solidFill>
              <a:effectLst/>
              <a:uLnTx/>
              <a:uFillTx/>
              <a:latin typeface="Corbel" panose="020B0503020204020204" pitchFamily="34" charset="0"/>
              <a:ea typeface="Open Sans" panose="020B0606030504020204" pitchFamily="34" charset="0"/>
              <a:cs typeface="Calibri Light" panose="020F0302020204030204" pitchFamily="34" charset="0"/>
            </a:endParaRPr>
          </a:p>
        </p:txBody>
      </p:sp>
      <p:sp>
        <p:nvSpPr>
          <p:cNvPr id="14" name="Rectangle 13"/>
          <p:cNvSpPr/>
          <p:nvPr/>
        </p:nvSpPr>
        <p:spPr>
          <a:xfrm>
            <a:off x="0" y="311254"/>
            <a:ext cx="12192000" cy="686177"/>
          </a:xfrm>
          <a:prstGeom prst="rect">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smtClean="0">
              <a:ln>
                <a:noFill/>
              </a:ln>
              <a:solidFill>
                <a:srgbClr val="FFC000"/>
              </a:solidFill>
              <a:effectLst/>
              <a:uLnTx/>
              <a:uFillTx/>
              <a:latin typeface="Calibri" panose="020F0502020204030204"/>
              <a:ea typeface="+mn-ea"/>
              <a:cs typeface="+mn-cs"/>
            </a:endParaRPr>
          </a:p>
        </p:txBody>
      </p:sp>
      <p:sp>
        <p:nvSpPr>
          <p:cNvPr id="15" name="Subtitle 2"/>
          <p:cNvSpPr txBox="1">
            <a:spLocks/>
          </p:cNvSpPr>
          <p:nvPr/>
        </p:nvSpPr>
        <p:spPr>
          <a:xfrm>
            <a:off x="1088914" y="311255"/>
            <a:ext cx="11103085" cy="102533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marL="142875" indent="217488"/>
            <a:r>
              <a:rPr lang="en-US" sz="3600" i="0" dirty="0">
                <a:solidFill>
                  <a:srgbClr val="663300"/>
                </a:solidFill>
                <a:latin typeface="Century Gothic" panose="020B0502020202020204" pitchFamily="34" charset="0"/>
                <a:cs typeface="Calibri" panose="020F0502020204030204" pitchFamily="34" charset="0"/>
              </a:rPr>
              <a:t>HERACLES diagnostic protocols</a:t>
            </a:r>
            <a:endParaRPr lang="nb-NO" sz="3600" i="0" dirty="0">
              <a:solidFill>
                <a:srgbClr val="6633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92" y="149232"/>
            <a:ext cx="726674" cy="701308"/>
          </a:xfrm>
          <a:prstGeom prst="rect">
            <a:avLst/>
          </a:prstGeom>
        </p:spPr>
      </p:pic>
      <p:sp>
        <p:nvSpPr>
          <p:cNvPr id="19" name="Rettangolo 18"/>
          <p:cNvSpPr/>
          <p:nvPr/>
        </p:nvSpPr>
        <p:spPr>
          <a:xfrm>
            <a:off x="9205543" y="2209754"/>
            <a:ext cx="2947546" cy="307777"/>
          </a:xfrm>
          <a:prstGeom prst="rect">
            <a:avLst/>
          </a:prstGeom>
        </p:spPr>
        <p:txBody>
          <a:bodyPr wrap="square">
            <a:spAutoFit/>
          </a:bodyPr>
          <a:lstStyle/>
          <a:p>
            <a:pPr algn="ctr"/>
            <a:r>
              <a:rPr lang="en-US" sz="1400" dirty="0">
                <a:solidFill>
                  <a:srgbClr val="FFC000"/>
                </a:solidFill>
                <a:latin typeface="Arial" pitchFamily="34" charset="0"/>
                <a:cs typeface="Arial" pitchFamily="34" charset="0"/>
              </a:rPr>
              <a:t>Protocol </a:t>
            </a:r>
            <a:r>
              <a:rPr lang="en-US" sz="1400" dirty="0">
                <a:solidFill>
                  <a:srgbClr val="FFC000"/>
                </a:solidFill>
                <a:latin typeface="Arial" pitchFamily="34" charset="0"/>
                <a:cs typeface="Arial" pitchFamily="34" charset="0"/>
              </a:rPr>
              <a:t>for laboratory </a:t>
            </a:r>
            <a:r>
              <a:rPr lang="en-US" sz="1400" dirty="0">
                <a:solidFill>
                  <a:srgbClr val="FFC000"/>
                </a:solidFill>
                <a:latin typeface="Arial" pitchFamily="34" charset="0"/>
                <a:cs typeface="Arial" pitchFamily="34" charset="0"/>
              </a:rPr>
              <a:t>analysis</a:t>
            </a:r>
            <a:endParaRPr lang="it-IT" sz="1400" dirty="0">
              <a:solidFill>
                <a:srgbClr val="FFC000"/>
              </a:solidFill>
              <a:latin typeface="Arial" pitchFamily="34" charset="0"/>
              <a:cs typeface="Arial" pitchFamily="34" charset="0"/>
            </a:endParaRPr>
          </a:p>
        </p:txBody>
      </p:sp>
      <p:pic>
        <p:nvPicPr>
          <p:cNvPr id="49" name="Immagine 48"/>
          <p:cNvPicPr>
            <a:picLocks noChangeAspect="1"/>
          </p:cNvPicPr>
          <p:nvPr/>
        </p:nvPicPr>
        <p:blipFill rotWithShape="1">
          <a:blip r:embed="rId4"/>
          <a:srcRect r="51574"/>
          <a:stretch/>
        </p:blipFill>
        <p:spPr>
          <a:xfrm>
            <a:off x="6309720" y="1375505"/>
            <a:ext cx="2938009" cy="3060000"/>
          </a:xfrm>
          <a:prstGeom prst="rect">
            <a:avLst/>
          </a:prstGeom>
        </p:spPr>
      </p:pic>
      <p:grpSp>
        <p:nvGrpSpPr>
          <p:cNvPr id="9" name="Gruppo 8"/>
          <p:cNvGrpSpPr/>
          <p:nvPr/>
        </p:nvGrpSpPr>
        <p:grpSpPr>
          <a:xfrm>
            <a:off x="1" y="1048960"/>
            <a:ext cx="6001965" cy="4875188"/>
            <a:chOff x="1" y="1048960"/>
            <a:chExt cx="6001965" cy="4875188"/>
          </a:xfrm>
        </p:grpSpPr>
        <p:sp>
          <p:nvSpPr>
            <p:cNvPr id="131" name="Rettangolo arrotondato 130"/>
            <p:cNvSpPr/>
            <p:nvPr/>
          </p:nvSpPr>
          <p:spPr>
            <a:xfrm>
              <a:off x="3184189" y="1386736"/>
              <a:ext cx="2817777" cy="4537412"/>
            </a:xfrm>
            <a:prstGeom prst="roundRect">
              <a:avLst>
                <a:gd name="adj" fmla="val 4742"/>
              </a:avLst>
            </a:prstGeom>
            <a:solidFill>
              <a:schemeClr val="accent4">
                <a:lumMod val="20000"/>
                <a:lumOff val="8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p>
            <a:p>
              <a:pPr algn="ctr"/>
              <a:endParaRPr lang="en-US" dirty="0" smtClean="0">
                <a:solidFill>
                  <a:schemeClr val="tx1"/>
                </a:solidFill>
              </a:endParaRPr>
            </a:p>
            <a:p>
              <a:pPr algn="ctr"/>
              <a:endParaRPr lang="en-US" dirty="0">
                <a:solidFill>
                  <a:schemeClr val="tx1"/>
                </a:solidFill>
              </a:endParaRPr>
            </a:p>
          </p:txBody>
        </p:sp>
        <p:sp>
          <p:nvSpPr>
            <p:cNvPr id="130" name="Rettangolo 129"/>
            <p:cNvSpPr/>
            <p:nvPr/>
          </p:nvSpPr>
          <p:spPr>
            <a:xfrm>
              <a:off x="3326853" y="1677382"/>
              <a:ext cx="2584316" cy="40956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Rettangolo arrotondato 105"/>
            <p:cNvSpPr/>
            <p:nvPr/>
          </p:nvSpPr>
          <p:spPr>
            <a:xfrm>
              <a:off x="1" y="1385232"/>
              <a:ext cx="2976663" cy="4519459"/>
            </a:xfrm>
            <a:prstGeom prst="roundRect">
              <a:avLst>
                <a:gd name="adj" fmla="val 4742"/>
              </a:avLst>
            </a:prstGeom>
            <a:solidFill>
              <a:schemeClr val="accent6">
                <a:lumMod val="20000"/>
                <a:lumOff val="8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ettangolo 2"/>
            <p:cNvSpPr/>
            <p:nvPr/>
          </p:nvSpPr>
          <p:spPr>
            <a:xfrm>
              <a:off x="87550" y="1660623"/>
              <a:ext cx="2782110" cy="41147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1670662" y="1048960"/>
              <a:ext cx="2845484" cy="307777"/>
            </a:xfrm>
            <a:prstGeom prst="rect">
              <a:avLst/>
            </a:prstGeom>
          </p:spPr>
          <p:txBody>
            <a:bodyPr wrap="square">
              <a:spAutoFit/>
            </a:bodyPr>
            <a:lstStyle/>
            <a:p>
              <a:pPr algn="ctr"/>
              <a:r>
                <a:rPr lang="en-US" sz="1400" dirty="0" smtClean="0">
                  <a:solidFill>
                    <a:srgbClr val="FFC000"/>
                  </a:solidFill>
                  <a:latin typeface="Arial" pitchFamily="34" charset="0"/>
                  <a:cs typeface="Arial" pitchFamily="34" charset="0"/>
                </a:rPr>
                <a:t>in-situ diagnostic protocols</a:t>
              </a:r>
              <a:endParaRPr lang="it-IT" sz="1400" dirty="0">
                <a:solidFill>
                  <a:srgbClr val="FFC000"/>
                </a:solidFill>
                <a:latin typeface="Arial" pitchFamily="34" charset="0"/>
                <a:cs typeface="Arial"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648" y="1694589"/>
              <a:ext cx="266665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557" y="3830847"/>
              <a:ext cx="264201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97278" y="1383625"/>
              <a:ext cx="542136"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smtClean="0">
                  <a:ln>
                    <a:noFill/>
                  </a:ln>
                  <a:solidFill>
                    <a:srgbClr val="70AD47">
                      <a:lumMod val="75000"/>
                    </a:srgbClr>
                  </a:solidFill>
                  <a:effectLst/>
                  <a:uLnTx/>
                  <a:uFillTx/>
                </a:rPr>
                <a:t>ITALY</a:t>
              </a:r>
              <a:endParaRPr kumimoji="0" lang="it-IT" sz="1200" b="0" i="0" u="none" strike="noStrike" kern="0" cap="none" spc="0" normalizeH="0" baseline="0" noProof="0" dirty="0" smtClean="0">
                <a:ln>
                  <a:noFill/>
                </a:ln>
                <a:solidFill>
                  <a:sysClr val="windowText" lastClr="000000"/>
                </a:solidFill>
                <a:effectLst/>
                <a:uLnTx/>
                <a:uFillTx/>
              </a:endParaRPr>
            </a:p>
          </p:txBody>
        </p:sp>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6470" y="1694589"/>
              <a:ext cx="237645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91070" y="3841021"/>
              <a:ext cx="169185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3339838" y="1410615"/>
              <a:ext cx="674544" cy="276999"/>
            </a:xfrm>
            <a:prstGeom prst="rect">
              <a:avLst/>
            </a:prstGeom>
          </p:spPr>
          <p:txBody>
            <a:bodyPr wrap="none">
              <a:spAutoFit/>
            </a:bodyPr>
            <a:lstStyle/>
            <a:p>
              <a:r>
                <a:rPr lang="it-IT" sz="1200" b="1" dirty="0">
                  <a:solidFill>
                    <a:schemeClr val="accent4">
                      <a:lumMod val="75000"/>
                    </a:schemeClr>
                  </a:solidFill>
                </a:rPr>
                <a:t>GREECE</a:t>
              </a:r>
              <a:endParaRPr lang="it-IT" sz="1200" dirty="0"/>
            </a:p>
          </p:txBody>
        </p:sp>
      </p:grpSp>
      <p:pic>
        <p:nvPicPr>
          <p:cNvPr id="2055"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51922"/>
          <a:stretch/>
        </p:blipFill>
        <p:spPr bwMode="auto">
          <a:xfrm>
            <a:off x="9209434" y="3625505"/>
            <a:ext cx="2914994"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915950"/>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left)">
                                      <p:cBhvr>
                                        <p:cTn id="15" dur="500"/>
                                        <p:tgtEl>
                                          <p:spTgt spid="4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055"/>
                                        </p:tgtEl>
                                        <p:attrNameLst>
                                          <p:attrName>style.visibility</p:attrName>
                                        </p:attrNameLst>
                                      </p:cBhvr>
                                      <p:to>
                                        <p:strVal val="visible"/>
                                      </p:to>
                                    </p:set>
                                    <p:animEffect transition="in" filter="wipe(left)">
                                      <p:cBhvr>
                                        <p:cTn id="19"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B659A21FAE9C4793978530E11BCB09" ma:contentTypeVersion="8" ma:contentTypeDescription="Create a new document." ma:contentTypeScope="" ma:versionID="a1b1697f1145bdf3a39de0578a603d1c">
  <xsd:schema xmlns:xsd="http://www.w3.org/2001/XMLSchema" xmlns:xs="http://www.w3.org/2001/XMLSchema" xmlns:p="http://schemas.microsoft.com/office/2006/metadata/properties" xmlns:ns3="e5cfc0e6-8323-4fe8-bd59-658192b9ba75" targetNamespace="http://schemas.microsoft.com/office/2006/metadata/properties" ma:root="true" ma:fieldsID="eeaa332bb1b97087093819dec1ae599d" ns3:_="">
    <xsd:import namespace="e5cfc0e6-8323-4fe8-bd59-658192b9ba7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cfc0e6-8323-4fe8-bd59-658192b9ba7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A9C604-F09D-4390-932F-1CB3B4FA58CD}">
  <ds:schemaRefs>
    <ds:schemaRef ds:uri="http://schemas.microsoft.com/sharepoint/v3/contenttype/forms"/>
  </ds:schemaRefs>
</ds:datastoreItem>
</file>

<file path=customXml/itemProps2.xml><?xml version="1.0" encoding="utf-8"?>
<ds:datastoreItem xmlns:ds="http://schemas.openxmlformats.org/officeDocument/2006/customXml" ds:itemID="{D3CE9215-910E-42A4-9F11-E2BFE4FE59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cfc0e6-8323-4fe8-bd59-658192b9ba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530DAB-E661-46FF-B0F1-CA04B522596E}">
  <ds:schemaRefs>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http://schemas.microsoft.com/office/2006/documentManagement/types"/>
    <ds:schemaRef ds:uri="e5cfc0e6-8323-4fe8-bd59-658192b9ba7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323</TotalTime>
  <Words>1692</Words>
  <Application>Microsoft Office PowerPoint</Application>
  <PresentationFormat>Personalizzato</PresentationFormat>
  <Paragraphs>132</Paragraphs>
  <Slides>16</Slides>
  <Notes>16</Notes>
  <HiddenSlides>0</HiddenSlides>
  <MMClips>0</MMClips>
  <ScaleCrop>false</ScaleCrop>
  <HeadingPairs>
    <vt:vector size="4" baseType="variant">
      <vt:variant>
        <vt:lpstr>Tema</vt:lpstr>
      </vt:variant>
      <vt:variant>
        <vt:i4>1</vt:i4>
      </vt:variant>
      <vt:variant>
        <vt:lpstr>Titoli diapositive</vt:lpstr>
      </vt:variant>
      <vt:variant>
        <vt:i4>16</vt:i4>
      </vt:variant>
    </vt:vector>
  </HeadingPairs>
  <TitlesOfParts>
    <vt:vector size="17"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NTNU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Cuenca-Garcia</dc:creator>
  <cp:lastModifiedBy>Emerson</cp:lastModifiedBy>
  <cp:revision>184</cp:revision>
  <dcterms:created xsi:type="dcterms:W3CDTF">2019-02-23T11:14:39Z</dcterms:created>
  <dcterms:modified xsi:type="dcterms:W3CDTF">2019-09-27T12:45:51Z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0x010100B3B659A21FAE9C4793978530E11BCB09</vt:lpwstr>
  </property>
</Properties>
</file>