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304" r:id="rId5"/>
    <p:sldId id="294" r:id="rId6"/>
    <p:sldId id="306" r:id="rId7"/>
    <p:sldId id="307" r:id="rId8"/>
    <p:sldId id="308" r:id="rId9"/>
    <p:sldId id="316" r:id="rId10"/>
    <p:sldId id="310" r:id="rId11"/>
    <p:sldId id="309" r:id="rId12"/>
    <p:sldId id="311" r:id="rId13"/>
    <p:sldId id="312" r:id="rId14"/>
    <p:sldId id="313" r:id="rId15"/>
    <p:sldId id="314" r:id="rId16"/>
    <p:sldId id="315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756" userDrawn="1">
          <p15:clr>
            <a:srgbClr val="A4A3A4"/>
          </p15:clr>
        </p15:guide>
        <p15:guide id="3" pos="143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189" userDrawn="1">
          <p15:clr>
            <a:srgbClr val="A4A3A4"/>
          </p15:clr>
        </p15:guide>
        <p15:guide id="6" orient="horz" pos="2251" userDrawn="1">
          <p15:clr>
            <a:srgbClr val="A4A3A4"/>
          </p15:clr>
        </p15:guide>
        <p15:guide id="7" orient="horz" pos="1638" userDrawn="1">
          <p15:clr>
            <a:srgbClr val="A4A3A4"/>
          </p15:clr>
        </p15:guide>
        <p15:guide id="8" orient="horz" pos="2296" userDrawn="1">
          <p15:clr>
            <a:srgbClr val="A4A3A4"/>
          </p15:clr>
        </p15:guide>
        <p15:guide id="9" pos="1527" userDrawn="1">
          <p15:clr>
            <a:srgbClr val="A4A3A4"/>
          </p15:clr>
        </p15:guide>
        <p15:guide id="10" pos="846" userDrawn="1">
          <p15:clr>
            <a:srgbClr val="A4A3A4"/>
          </p15:clr>
        </p15:guide>
        <p15:guide id="11" orient="horz" pos="2886" userDrawn="1">
          <p15:clr>
            <a:srgbClr val="A4A3A4"/>
          </p15:clr>
        </p15:guide>
        <p15:guide id="12" orient="horz" pos="2931" userDrawn="1">
          <p15:clr>
            <a:srgbClr val="A4A3A4"/>
          </p15:clr>
        </p15:guide>
        <p15:guide id="13" orient="horz" pos="4247" userDrawn="1">
          <p15:clr>
            <a:srgbClr val="A4A3A4"/>
          </p15:clr>
        </p15:guide>
        <p15:guide id="14" orient="horz" pos="4201" userDrawn="1">
          <p15:clr>
            <a:srgbClr val="A4A3A4"/>
          </p15:clr>
        </p15:guide>
        <p15:guide id="15" orient="horz" pos="3589" userDrawn="1">
          <p15:clr>
            <a:srgbClr val="A4A3A4"/>
          </p15:clr>
        </p15:guide>
        <p15:guide id="16" orient="horz" pos="3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F9F"/>
    <a:srgbClr val="000000"/>
    <a:srgbClr val="CC0000"/>
    <a:srgbClr val="9999FF"/>
    <a:srgbClr val="9966FF"/>
    <a:srgbClr val="CC9900"/>
    <a:srgbClr val="080808"/>
    <a:srgbClr val="0066CC"/>
    <a:srgbClr val="64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14" autoAdjust="0"/>
    <p:restoredTop sz="95274" autoAdjust="0"/>
  </p:normalViewPr>
  <p:slideViewPr>
    <p:cSldViewPr snapToGrid="0">
      <p:cViewPr varScale="1">
        <p:scale>
          <a:sx n="91" d="100"/>
          <a:sy n="91" d="100"/>
        </p:scale>
        <p:origin x="282" y="90"/>
      </p:cViewPr>
      <p:guideLst>
        <p:guide orient="horz" pos="1593"/>
        <p:guide pos="756"/>
        <p:guide pos="1436"/>
        <p:guide orient="horz" pos="1003"/>
        <p:guide pos="189"/>
        <p:guide orient="horz" pos="2251"/>
        <p:guide orient="horz" pos="1638"/>
        <p:guide orient="horz" pos="2296"/>
        <p:guide pos="1527"/>
        <p:guide pos="846"/>
        <p:guide orient="horz" pos="2886"/>
        <p:guide orient="horz" pos="2931"/>
        <p:guide orient="horz" pos="4247"/>
        <p:guide orient="horz" pos="4201"/>
        <p:guide orient="horz" pos="3589"/>
        <p:guide orient="horz" pos="3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A28FD-067F-42D8-9F58-79E23461AB6B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6249F-37E3-4BE7-8FA5-6574C1D71D85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71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249F-37E3-4BE7-8FA5-6574C1D71D85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22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6249F-37E3-4BE7-8FA5-6574C1D71D85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2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32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8229E-A5D3-DE47-928C-2ED6A4F8D30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77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97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465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199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60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855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802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47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522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416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96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92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53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95C74-8DAE-4F58-BC87-C88F2453D6B2}" type="datetimeFigureOut">
              <a:rPr lang="nb-NO" smtClean="0"/>
              <a:pPr/>
              <a:t>17.01.2020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C44E-E3F1-47C8-AD1C-A15418066A61}" type="slidenum">
              <a:rPr lang="nb-NO" smtClean="0"/>
              <a:pPr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42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hyperlink" Target="https://www.researchgate.net/profile/Mercedes_Soll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723575"/>
            <a:ext cx="12192001" cy="1451083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4" y="172311"/>
            <a:ext cx="3454790" cy="19301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9901" y="4074666"/>
            <a:ext cx="949422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</a:t>
            </a:r>
            <a:r>
              <a:rPr lang="en-GB" sz="2400" dirty="0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Mercedes </a:t>
            </a:r>
            <a:r>
              <a:rPr lang="en-GB" sz="2400" dirty="0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SOLLA</a:t>
            </a:r>
            <a:endParaRPr lang="en-GB" sz="2400" dirty="0">
              <a:solidFill>
                <a:srgbClr val="FFD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r"/>
            <a:r>
              <a:rPr lang="en-GB" sz="1600" dirty="0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merchisolla@cud.uvigo.es</a:t>
            </a:r>
            <a:endParaRPr lang="en-GB" sz="1600" dirty="0" smtClean="0">
              <a:solidFill>
                <a:srgbClr val="FFD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r"/>
            <a:r>
              <a:rPr lang="en-GB" sz="1600" dirty="0" err="1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Defense</a:t>
            </a:r>
            <a:r>
              <a:rPr lang="en-GB" sz="1600" dirty="0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University </a:t>
            </a:r>
            <a:r>
              <a:rPr lang="en-GB" sz="1600" dirty="0" err="1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Center</a:t>
            </a:r>
            <a:endParaRPr lang="en-GB" sz="1600" dirty="0" smtClean="0">
              <a:solidFill>
                <a:srgbClr val="FFD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r"/>
            <a:r>
              <a:rPr lang="en-GB" sz="1600" dirty="0" smtClean="0">
                <a:solidFill>
                  <a:srgbClr val="FFD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Spanish Naval Academy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9901" y="2182182"/>
            <a:ext cx="9693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CHARACTERIZATION OF ARCHAEOLOGICAL SITES USING GPR SIGNAL FORWARD MODELLING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723575"/>
            <a:ext cx="12191999" cy="1451083"/>
          </a:xfrm>
          <a:prstGeom prst="rect">
            <a:avLst/>
          </a:prstGeom>
          <a:solidFill>
            <a:schemeClr val="bg1">
              <a:lumMod val="95000"/>
              <a:alpha val="72157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4" y="172311"/>
            <a:ext cx="3454790" cy="19301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37957" y="1708889"/>
            <a:ext cx="444477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Century Gothic" panose="020B0502020202020204" pitchFamily="34" charset="0"/>
              </a:rPr>
              <a:t>(Prague, 30/Sep - 01/Oct 2019)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99901" y="5805171"/>
            <a:ext cx="622269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Topic </a:t>
            </a:r>
            <a:r>
              <a:rPr lang="en-GB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 (Multivariate proxy data analysis and/or forward modelling)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60803" y="763531"/>
            <a:ext cx="550495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Workshop 1</a:t>
            </a:r>
          </a:p>
        </p:txBody>
      </p:sp>
    </p:spTree>
    <p:extLst>
      <p:ext uri="{BB962C8B-B14F-4D97-AF65-F5344CB8AC3E}">
        <p14:creationId xmlns:p14="http://schemas.microsoft.com/office/powerpoint/2010/main" val="18937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Example 2: Masonry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Bridge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application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1313793" y="1091098"/>
            <a:ext cx="91019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randomly generate layers: </a:t>
            </a:r>
            <a:r>
              <a:rPr lang="en-US" sz="28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Pareto on/off distributions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lvl="1"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0621" y="1763573"/>
            <a:ext cx="22492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 final setup in the restored zone led to an average length of 30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cm and thicknesses of 6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4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cm for stone and cement,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resp. In the pavement structure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this setup resulted in an average length of 60 cm and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thicknesses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of 5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and 3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cm for stone and cement, </a:t>
            </a:r>
            <a:r>
              <a:rPr lang="en-GB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resp.</a:t>
            </a:r>
            <a:endParaRPr lang="es-E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037490" y="2389629"/>
            <a:ext cx="353105" cy="297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5595078" y="2350643"/>
            <a:ext cx="510363" cy="297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056902" y="3747052"/>
            <a:ext cx="510363" cy="297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6676053" y="5855842"/>
            <a:ext cx="510363" cy="297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</a:t>
            </a:r>
            <a:endParaRPr lang="es-ES" dirty="0"/>
          </a:p>
        </p:txBody>
      </p:sp>
      <p:pic>
        <p:nvPicPr>
          <p:cNvPr id="18" name="Picture 1" descr="E:\journals nuevo\paper Rafa-Xavi - Lubiáns\SUBMISSION\REVISIÓN\FINALES\Figures\TIF\Figure 6.tif"/>
          <p:cNvPicPr>
            <a:picLocks noChangeAspect="1" noChangeArrowheads="1"/>
          </p:cNvPicPr>
          <p:nvPr/>
        </p:nvPicPr>
        <p:blipFill rotWithShape="1">
          <a:blip r:embed="rId4"/>
          <a:srcRect l="2475" t="1808" r="2373" b="1450"/>
          <a:stretch/>
        </p:blipFill>
        <p:spPr bwMode="auto">
          <a:xfrm>
            <a:off x="3005960" y="1755226"/>
            <a:ext cx="5002924" cy="4635062"/>
          </a:xfrm>
          <a:prstGeom prst="rect">
            <a:avLst/>
          </a:prstGeom>
          <a:noFill/>
        </p:spPr>
      </p:pic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01308"/>
              </p:ext>
            </p:extLst>
          </p:nvPr>
        </p:nvGraphicFramePr>
        <p:xfrm>
          <a:off x="8136457" y="1874027"/>
          <a:ext cx="3692844" cy="18928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33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/>
                        <a:t>Region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Filling materials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Dielectric constant (k)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/>
                        <a:t>Pathway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Granite flagstones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60%: 5-7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Cement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40%: 12-13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/>
                        <a:t>Original masonry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Granitic </a:t>
                      </a:r>
                      <a:r>
                        <a:rPr lang="en-GB" sz="1200" dirty="0" err="1"/>
                        <a:t>ashlar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100%: 6-7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4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/>
                        <a:t>Restoration s.XVIII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Granitic masonry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60%: 7-9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4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Clay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40%:11-14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4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dirty="0" err="1"/>
                        <a:t>Reconstructions.XX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Granitic masonry</a:t>
                      </a:r>
                      <a:endParaRPr lang="es-E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60%: 7-9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34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Cement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40%:11-14</a:t>
                      </a:r>
                      <a:endParaRPr lang="es-E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3005961" y="1785105"/>
            <a:ext cx="196319" cy="33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3011120" y="4288870"/>
            <a:ext cx="314325" cy="33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3005958" y="6392308"/>
            <a:ext cx="51276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Synthetic data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8" name="Picture 3" descr="G:\Documentos\Congresos\34.- IWAGPR'15\Puente\Fig. 3.t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69"/>
          <a:stretch/>
        </p:blipFill>
        <p:spPr bwMode="auto">
          <a:xfrm>
            <a:off x="8112676" y="4293004"/>
            <a:ext cx="3686447" cy="209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8124498" y="6404243"/>
            <a:ext cx="3699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Field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data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0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Example 3: Volcanic applications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831273" y="1112118"/>
            <a:ext cx="105096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To detect lava tubes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in the </a:t>
            </a:r>
            <a:r>
              <a:rPr lang="en-US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Timanfaya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National Park (Spain)</a:t>
            </a:r>
          </a:p>
          <a:p>
            <a:pPr algn="ctr"/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lvl="1" algn="ctr"/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36270" y="1510648"/>
            <a:ext cx="10699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input geometry for synthetic models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corresponded to the results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obtained from microgravity and electromagnetic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resistivity. </a:t>
            </a:r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gravity model was created using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interpretation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GB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GPR data.</a:t>
            </a:r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/>
            <a:endParaRPr lang="en-GB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 l="35000" t="22667" r="11125" b="24889"/>
          <a:stretch>
            <a:fillRect/>
          </a:stretch>
        </p:blipFill>
        <p:spPr bwMode="auto">
          <a:xfrm>
            <a:off x="859742" y="3509347"/>
            <a:ext cx="5499018" cy="30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3139" y="3494747"/>
            <a:ext cx="4968426" cy="302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20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22 Rectángulo"/>
          <p:cNvSpPr/>
          <p:nvPr/>
        </p:nvSpPr>
        <p:spPr>
          <a:xfrm>
            <a:off x="355984" y="2701426"/>
            <a:ext cx="33567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cap="all" dirty="0" smtClean="0">
                <a:solidFill>
                  <a:schemeClr val="bg1"/>
                </a:solidFill>
                <a:latin typeface="Calibri" pitchFamily="34" charset="0"/>
              </a:rPr>
              <a:t>Simulation used for media characterization: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Example 3: Volcanic applications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 l="23065" t="15931" r="28468" b="55648"/>
          <a:stretch>
            <a:fillRect/>
          </a:stretch>
        </p:blipFill>
        <p:spPr bwMode="auto">
          <a:xfrm>
            <a:off x="5650675" y="1042215"/>
            <a:ext cx="5963392" cy="19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 l="23065" t="45714" r="28468" b="8710"/>
          <a:stretch>
            <a:fillRect/>
          </a:stretch>
        </p:blipFill>
        <p:spPr bwMode="auto">
          <a:xfrm>
            <a:off x="4227615" y="2713518"/>
            <a:ext cx="7386452" cy="390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"/>
          <p:cNvSpPr/>
          <p:nvPr/>
        </p:nvSpPr>
        <p:spPr>
          <a:xfrm>
            <a:off x="9323607" y="1349171"/>
            <a:ext cx="2579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Field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data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805347" y="3196379"/>
            <a:ext cx="2579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Synthetic data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92924" y="3648509"/>
            <a:ext cx="36021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Fig. c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Synthetic </a:t>
            </a:r>
            <a:r>
              <a:rPr lang="en-US" sz="20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radargram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(k=11; v=0.09m/ns for recent basaltic lava flows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). 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Fig. d</a:t>
            </a:r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 Additional synthetic data generated (k = 15; v = 0.078 m/ns) to analyze variations in the dielectric constant of the lava tubes.</a:t>
            </a:r>
          </a:p>
        </p:txBody>
      </p:sp>
      <p:sp>
        <p:nvSpPr>
          <p:cNvPr id="11" name="16 Rectángulo"/>
          <p:cNvSpPr/>
          <p:nvPr/>
        </p:nvSpPr>
        <p:spPr>
          <a:xfrm>
            <a:off x="292924" y="1138133"/>
            <a:ext cx="50687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Fig. b) Field data showing the interpretation of 5 lava tubes. </a:t>
            </a:r>
            <a:endParaRPr lang="en-US" sz="20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388885" y="3447395"/>
            <a:ext cx="34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723575"/>
            <a:ext cx="12192001" cy="1451083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4" y="172311"/>
            <a:ext cx="3454790" cy="193015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723575"/>
            <a:ext cx="12192001" cy="1451083"/>
          </a:xfrm>
          <a:prstGeom prst="rect">
            <a:avLst/>
          </a:prstGeom>
          <a:solidFill>
            <a:schemeClr val="bg1">
              <a:lumMod val="95000"/>
              <a:alpha val="72157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4" y="172311"/>
            <a:ext cx="3454790" cy="193015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637957" y="1708889"/>
            <a:ext cx="444477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Century Gothic" panose="020B0502020202020204" pitchFamily="34" charset="0"/>
              </a:rPr>
              <a:t>(Prague, 30/Sep - 01/Oct 2019)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99901" y="5805171"/>
            <a:ext cx="622269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Topic </a:t>
            </a:r>
            <a:r>
              <a:rPr lang="en-GB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 (Multivariate proxy data analysis and/or forward modelling)</a:t>
            </a:r>
            <a:endParaRPr lang="en-GB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60803" y="763531"/>
            <a:ext cx="550495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Workshop 1</a:t>
            </a:r>
          </a:p>
        </p:txBody>
      </p:sp>
      <p:sp>
        <p:nvSpPr>
          <p:cNvPr id="10" name="CasellaDiTesto 7"/>
          <p:cNvSpPr txBox="1"/>
          <p:nvPr/>
        </p:nvSpPr>
        <p:spPr>
          <a:xfrm>
            <a:off x="3252866" y="2609358"/>
            <a:ext cx="7375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Dr. Mercedes </a:t>
            </a:r>
            <a:r>
              <a:rPr lang="en-US" b="1" dirty="0" err="1" smtClean="0">
                <a:solidFill>
                  <a:schemeClr val="bg1"/>
                </a:solidFill>
              </a:rPr>
              <a:t>Solla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an associate professor </a:t>
            </a:r>
            <a:r>
              <a:rPr lang="en-US" dirty="0">
                <a:solidFill>
                  <a:schemeClr val="bg1"/>
                </a:solidFill>
              </a:rPr>
              <a:t>in the Defense </a:t>
            </a:r>
            <a:r>
              <a:rPr lang="en-US" dirty="0" smtClean="0">
                <a:solidFill>
                  <a:schemeClr val="bg1"/>
                </a:solidFill>
              </a:rPr>
              <a:t>University Center </a:t>
            </a:r>
            <a:r>
              <a:rPr lang="en-US" dirty="0">
                <a:solidFill>
                  <a:schemeClr val="bg1"/>
                </a:solidFill>
              </a:rPr>
              <a:t>(Spanish Naval Academy) and </a:t>
            </a:r>
            <a:r>
              <a:rPr lang="en-US" dirty="0" smtClean="0">
                <a:solidFill>
                  <a:schemeClr val="bg1"/>
                </a:solidFill>
              </a:rPr>
              <a:t>researcher </a:t>
            </a:r>
            <a:r>
              <a:rPr lang="en-US" dirty="0">
                <a:solidFill>
                  <a:schemeClr val="bg1"/>
                </a:solidFill>
              </a:rPr>
              <a:t>in the Applied </a:t>
            </a:r>
            <a:r>
              <a:rPr lang="en-US" dirty="0" err="1">
                <a:solidFill>
                  <a:schemeClr val="bg1"/>
                </a:solidFill>
              </a:rPr>
              <a:t>Geotechnologies</a:t>
            </a:r>
            <a:r>
              <a:rPr lang="en-US" dirty="0">
                <a:solidFill>
                  <a:schemeClr val="bg1"/>
                </a:solidFill>
              </a:rPr>
              <a:t> research group at the University of Vigo. </a:t>
            </a:r>
            <a:r>
              <a:rPr lang="en-US" dirty="0" smtClean="0">
                <a:solidFill>
                  <a:schemeClr val="bg1"/>
                </a:solidFill>
              </a:rPr>
              <a:t>Sh</a:t>
            </a:r>
            <a:r>
              <a:rPr lang="en-US" dirty="0" smtClean="0">
                <a:solidFill>
                  <a:schemeClr val="bg1"/>
                </a:solidFill>
              </a:rPr>
              <a:t>e obtained her PhD in Environmental Engineering in 2010. Her </a:t>
            </a:r>
            <a:r>
              <a:rPr lang="en-US" dirty="0" smtClean="0">
                <a:solidFill>
                  <a:schemeClr val="bg1"/>
                </a:solidFill>
              </a:rPr>
              <a:t>research interests include Ground Penetrating Radar and its applications to </a:t>
            </a:r>
            <a:r>
              <a:rPr lang="en-US" dirty="0" smtClean="0">
                <a:solidFill>
                  <a:schemeClr val="bg1"/>
                </a:solidFill>
              </a:rPr>
              <a:t>Cultural Heritage and Civil Engineering, as well as </a:t>
            </a:r>
            <a:r>
              <a:rPr lang="en-US" dirty="0" smtClean="0">
                <a:solidFill>
                  <a:schemeClr val="bg1"/>
                </a:solidFill>
              </a:rPr>
              <a:t>electromagnetic modelling. She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author of more than 150 publications (49 articles indexed in JCR journal), including 25 book chapters and 80 conference proceedings.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</a:rPr>
              <a:t>more </a:t>
            </a:r>
            <a:r>
              <a:rPr lang="en-US" dirty="0" smtClean="0">
                <a:solidFill>
                  <a:schemeClr val="bg1"/>
                </a:solidFill>
              </a:rPr>
              <a:t>info, please visit: </a:t>
            </a:r>
          </a:p>
          <a:p>
            <a:pPr algn="just"/>
            <a:r>
              <a:rPr lang="es-ES" dirty="0">
                <a:noFill/>
                <a:hlinkClick r:id="rId4"/>
              </a:rPr>
              <a:t>https://www.researchgate.net/profile/Mercedes_Solla</a:t>
            </a:r>
            <a:endParaRPr lang="en-US" dirty="0" smtClean="0">
              <a:noFill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5703" t="3718"/>
          <a:stretch>
            <a:fillRect/>
          </a:stretch>
        </p:blipFill>
        <p:spPr bwMode="auto">
          <a:xfrm>
            <a:off x="1498947" y="2753159"/>
            <a:ext cx="1548000" cy="202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37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8149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Introduction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811453" y="1531561"/>
            <a:ext cx="10491285" cy="4661424"/>
          </a:xfrm>
          <a:prstGeom prst="rect">
            <a:avLst/>
          </a:prstGeom>
        </p:spPr>
        <p:txBody>
          <a:bodyPr vert="horz" lIns="432000" tIns="45720" rIns="91440" bIns="4572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1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interpretation of GPR data can 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coexistence of several disturbing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ringing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multiples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modelling allows for the simulation of different scenarios of the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subsurface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Finite-Difference Time-Domain (FDTD) modelling has been widely used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assistant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 for helping 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radar-wave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propagation phenomena through media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and large-scale models can be created using data obtained from complementary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geophysical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and/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geomatic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1999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Aims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&amp; Objectives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811453" y="1531561"/>
            <a:ext cx="10529209" cy="4661424"/>
          </a:xfrm>
          <a:prstGeom prst="rect">
            <a:avLst/>
          </a:prstGeom>
        </p:spPr>
        <p:txBody>
          <a:bodyPr vert="horz" lIns="432000" tIns="45720" rIns="91440" bIns="4572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1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show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GPR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forward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archaeological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interpretations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Additionally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ealistic and large-scale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civil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Notably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elaborated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data obtained from complementary geophysical and/or geomatic techniques in two different ways: </a:t>
            </a:r>
            <a:endParaRPr lang="es-ES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2400"/>
              </a:spcAft>
            </a:pP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(photogrammetry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laser scanning) and </a:t>
            </a:r>
            <a:endParaRPr lang="es-ES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Aft>
                <a:spcPts val="2400"/>
              </a:spcAft>
            </a:pP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zonification 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media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gravimetry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IRT, etc.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Archaeological application: methodology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737883" y="1342381"/>
            <a:ext cx="10739416" cy="4661424"/>
          </a:xfrm>
          <a:prstGeom prst="rect">
            <a:avLst/>
          </a:prstGeom>
        </p:spPr>
        <p:txBody>
          <a:bodyPr vert="horz" lIns="432000" tIns="45720" rIns="91440" bIns="4572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1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Figure 1 presents a basic case study of a 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rectilinear 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simulating both dry (a) and wet (b) 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at the bottom right corner (red square). </a:t>
            </a:r>
            <a:endParaRPr lang="en-GB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GPR survey was simulated using a Gaussian signal, with an antenna frequency of 500 MHz, 5 cm in trace-interval and time window of 60 ns. </a:t>
            </a:r>
          </a:p>
          <a:p>
            <a:pPr algn="just"/>
            <a:endParaRPr lang="en-GB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create the 3D model, a constant distance of 10 cm between consecutive GPR lines was considered.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7" name="5 Imagen" descr="Figure 1.tif"/>
          <p:cNvPicPr/>
          <p:nvPr/>
        </p:nvPicPr>
        <p:blipFill>
          <a:blip r:embed="rId4"/>
          <a:srcRect r="4222" b="55890"/>
          <a:stretch>
            <a:fillRect/>
          </a:stretch>
        </p:blipFill>
        <p:spPr>
          <a:xfrm>
            <a:off x="735011" y="4170752"/>
            <a:ext cx="6191380" cy="2534847"/>
          </a:xfrm>
          <a:prstGeom prst="rect">
            <a:avLst/>
          </a:prstGeo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/>
          <a:srcRect l="31412" t="52455" r="33012" b="23576"/>
          <a:stretch>
            <a:fillRect/>
          </a:stretch>
        </p:blipFill>
        <p:spPr bwMode="auto">
          <a:xfrm>
            <a:off x="7231553" y="4519448"/>
            <a:ext cx="4160117" cy="157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ángulo 2"/>
          <p:cNvSpPr/>
          <p:nvPr/>
        </p:nvSpPr>
        <p:spPr>
          <a:xfrm>
            <a:off x="6926391" y="6336267"/>
            <a:ext cx="3980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Time-slice at 40 cm depth.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20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Archaeological application: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results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811452" y="1258301"/>
            <a:ext cx="3646045" cy="4661424"/>
          </a:xfrm>
          <a:prstGeom prst="rect">
            <a:avLst/>
          </a:prstGeom>
        </p:spPr>
        <p:txBody>
          <a:bodyPr vert="horz" lIns="432000" tIns="45720" rIns="91440" bIns="4572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1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synthetic data were produced using the </a:t>
            </a:r>
            <a:r>
              <a:rPr lang="en-GB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GprMax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 and then exported into a format compatible with </a:t>
            </a:r>
            <a:r>
              <a:rPr lang="en-GB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ReflexW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is commercial 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GPR signal processing and 3D visualization. </a:t>
            </a:r>
            <a:endParaRPr lang="en-GB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Figure </a:t>
            </a:r>
            <a:r>
              <a:rPr lang="en-GB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presents the </a:t>
            </a:r>
            <a:r>
              <a:rPr lang="en-GB" sz="24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synthetic 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produced.</a:t>
            </a:r>
            <a:endParaRPr lang="en-GB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7" name="5 Imagen" descr="Figure 1.tif"/>
          <p:cNvPicPr/>
          <p:nvPr/>
        </p:nvPicPr>
        <p:blipFill>
          <a:blip r:embed="rId4"/>
          <a:stretch>
            <a:fillRect/>
          </a:stretch>
        </p:blipFill>
        <p:spPr>
          <a:xfrm>
            <a:off x="4634249" y="1292772"/>
            <a:ext cx="6737918" cy="529721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426447" y="6336267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20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Archaeological application: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results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811453" y="1247791"/>
            <a:ext cx="3560850" cy="4661424"/>
          </a:xfrm>
          <a:prstGeom prst="rect">
            <a:avLst/>
          </a:prstGeom>
        </p:spPr>
        <p:txBody>
          <a:bodyPr vert="horz" lIns="432000" tIns="45720" rIns="91440" bIns="4572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1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Figure 2 c and d shows the 3D cube created when simulating wet conditions. As expected, the bottom right sector (red square) appears deeper due to the time-delay of the GPR signal propagating through wet media. </a:t>
            </a:r>
            <a:endParaRPr lang="en-GB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9" name="5 Imagen" descr="Figure 1.tif"/>
          <p:cNvPicPr/>
          <p:nvPr/>
        </p:nvPicPr>
        <p:blipFill>
          <a:blip r:embed="rId4"/>
          <a:stretch>
            <a:fillRect/>
          </a:stretch>
        </p:blipFill>
        <p:spPr>
          <a:xfrm>
            <a:off x="4634249" y="1292772"/>
            <a:ext cx="6737918" cy="529721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426447" y="6336267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439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Archaeological application: conclusions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811453" y="1531561"/>
            <a:ext cx="10491285" cy="4661424"/>
          </a:xfrm>
          <a:prstGeom prst="rect">
            <a:avLst/>
          </a:prstGeom>
        </p:spPr>
        <p:txBody>
          <a:bodyPr vert="horz" lIns="432000" tIns="45720" rIns="91440" bIns="4572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200" b="0" i="1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</a:t>
            </a: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should be focused on the development of more advanced modelling through the combination of additional geophysical methods and accurate soil properties data.</a:t>
            </a:r>
          </a:p>
          <a:p>
            <a:pPr algn="just"/>
            <a:endParaRPr lang="en-GB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GB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technique enables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prior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 or XZ imaging (models) from a 3D virtual model and next,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elaboration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Matlab environment, to simulate different media and heterogeneity. </a:t>
            </a:r>
            <a:endParaRPr lang="es-ES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hese models can be simulated using dielectric soil properties obtained from analysis or inversion, as well as using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which the synthetic data produced is compared to the field data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the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match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achieved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i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s-ES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 process).</a:t>
            </a:r>
            <a:endParaRPr lang="en-GB" sz="2400" i="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>
            <a:off x="1313793" y="1238238"/>
            <a:ext cx="91019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cap="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Complex geometries</a:t>
            </a:r>
            <a:r>
              <a:rPr lang="en-US" sz="2800" b="1" cap="all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(e.g. gothic arches)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Approach for more realistic and large scale models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lvl="1" algn="ctr"/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Example 1: Masonry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Bridge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application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33" y="2528652"/>
            <a:ext cx="3498385" cy="68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400964" y="3227349"/>
            <a:ext cx="3862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+mn-cs"/>
              </a:rPr>
              <a:t>Photogrammetry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:  Real geometry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3"/>
          <a:stretch/>
        </p:blipFill>
        <p:spPr bwMode="auto">
          <a:xfrm>
            <a:off x="6418440" y="4139339"/>
            <a:ext cx="4240700" cy="209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415338" y="6238425"/>
            <a:ext cx="4243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Field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data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rot="5400000">
            <a:off x="9724717" y="5173668"/>
            <a:ext cx="576000" cy="886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Flecha derecha"/>
          <p:cNvSpPr/>
          <p:nvPr/>
        </p:nvSpPr>
        <p:spPr>
          <a:xfrm>
            <a:off x="5304228" y="2706413"/>
            <a:ext cx="1801504" cy="23624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7105734" y="3229621"/>
            <a:ext cx="33460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cs typeface="+mn-cs"/>
              </a:rPr>
              <a:t>Binarized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image: FDTD model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09" y="2509029"/>
            <a:ext cx="3167167" cy="61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17 Conector recto de flecha"/>
          <p:cNvCxnSpPr/>
          <p:nvPr/>
        </p:nvCxnSpPr>
        <p:spPr>
          <a:xfrm flipH="1">
            <a:off x="5728138" y="3427404"/>
            <a:ext cx="1377595" cy="44040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89" y="3926793"/>
            <a:ext cx="4157013" cy="23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1462788" y="6314248"/>
            <a:ext cx="4157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Synthetic data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rot="10800000" flipV="1">
            <a:off x="5629521" y="5189764"/>
            <a:ext cx="785818" cy="1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5400000">
            <a:off x="4604217" y="4468163"/>
            <a:ext cx="576000" cy="886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1224793" y="506223"/>
            <a:ext cx="9748007" cy="981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700" b="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1200" cap="all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Corbel" panose="020B0503020204020204" pitchFamily="34" charset="0"/>
              <a:ea typeface="Open Sans" panose="020B060603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11254"/>
            <a:ext cx="12192000" cy="68617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088914" y="311255"/>
            <a:ext cx="11103085" cy="1025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75" indent="217488"/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Example 2: Masonry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Bridge </a:t>
            </a:r>
            <a:r>
              <a:rPr lang="en-GB" sz="3600" i="0" dirty="0" smtClean="0">
                <a:solidFill>
                  <a:srgbClr val="6633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application</a:t>
            </a:r>
            <a:endParaRPr lang="nb-NO" sz="3600" dirty="0">
              <a:solidFill>
                <a:srgbClr val="6633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92" y="149232"/>
            <a:ext cx="726674" cy="701308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1019503" y="1154158"/>
            <a:ext cx="10174014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bg1"/>
                </a:solidFill>
                <a:latin typeface="Calibri" pitchFamily="34" charset="0"/>
              </a:rPr>
              <a:t>INTEGRATION OF OTHER NDT </a:t>
            </a:r>
            <a:r>
              <a:rPr lang="en-US" sz="2800" b="1" u="sng" dirty="0" smtClean="0">
                <a:solidFill>
                  <a:schemeClr val="bg1"/>
                </a:solidFill>
                <a:latin typeface="Calibri" pitchFamily="34" charset="0"/>
              </a:rPr>
              <a:t>IN MODELLING</a:t>
            </a:r>
            <a:endParaRPr lang="en-US" sz="2800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endParaRPr lang="en-US" sz="1050" b="1" u="sng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Photogrammetry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its precise geometric data defines the structure in fine detail. 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Thermography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: enables zoning from differences in heat-emissivity values. </a:t>
            </a:r>
            <a:endParaRPr lang="es-ES" sz="24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algn="ctr"/>
            <a:endParaRPr lang="en-US" sz="1000" b="1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 lvl="1"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 </a:t>
            </a:r>
            <a:endParaRPr lang="en-US" sz="2000" b="1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5" name="Picture 3" descr="E:\journals nuevo\paper Rafa-Xavi - Lubiáns\SUBMISSION\Figures\Figure 3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8655" y="2846137"/>
            <a:ext cx="3511271" cy="3364789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1088914" y="6221895"/>
            <a:ext cx="5185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Orthothermogram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7154496" y="6236562"/>
            <a:ext cx="3515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FDTD MODEL</a:t>
            </a:r>
            <a:endParaRPr lang="en-US" sz="20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094822" y="2795756"/>
            <a:ext cx="5179265" cy="3448843"/>
            <a:chOff x="1441667" y="2932386"/>
            <a:chExt cx="5179265" cy="3448843"/>
          </a:xfrm>
        </p:grpSpPr>
        <p:pic>
          <p:nvPicPr>
            <p:cNvPr id="24" name="Picture 2" descr="E:\journals nuevo\paper Rafa-Xavi - Lubiáns\SUBMISSION\Figures\Figure 2.tif"/>
            <p:cNvPicPr>
              <a:picLocks noChangeAspect="1" noChangeArrowheads="1"/>
            </p:cNvPicPr>
            <p:nvPr/>
          </p:nvPicPr>
          <p:blipFill rotWithShape="1">
            <a:blip r:embed="rId5"/>
            <a:srcRect t="7044"/>
            <a:stretch/>
          </p:blipFill>
          <p:spPr bwMode="auto">
            <a:xfrm>
              <a:off x="1441667" y="2932386"/>
              <a:ext cx="5179265" cy="3448843"/>
            </a:xfrm>
            <a:prstGeom prst="rect">
              <a:avLst/>
            </a:prstGeom>
            <a:noFill/>
          </p:spPr>
        </p:pic>
        <p:sp>
          <p:nvSpPr>
            <p:cNvPr id="3" name="Rectángulo 2"/>
            <p:cNvSpPr/>
            <p:nvPr/>
          </p:nvSpPr>
          <p:spPr>
            <a:xfrm>
              <a:off x="2554014" y="4024174"/>
              <a:ext cx="460087" cy="274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5222539" y="6088125"/>
              <a:ext cx="460087" cy="2745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16" name="20 Conector recto de flecha"/>
          <p:cNvCxnSpPr/>
          <p:nvPr/>
        </p:nvCxnSpPr>
        <p:spPr>
          <a:xfrm rot="10800000" flipV="1">
            <a:off x="6254495" y="4520176"/>
            <a:ext cx="900000" cy="1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0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659A21FAE9C4793978530E11BCB09" ma:contentTypeVersion="8" ma:contentTypeDescription="Create a new document." ma:contentTypeScope="" ma:versionID="a1b1697f1145bdf3a39de0578a603d1c">
  <xsd:schema xmlns:xsd="http://www.w3.org/2001/XMLSchema" xmlns:xs="http://www.w3.org/2001/XMLSchema" xmlns:p="http://schemas.microsoft.com/office/2006/metadata/properties" xmlns:ns3="e5cfc0e6-8323-4fe8-bd59-658192b9ba75" targetNamespace="http://schemas.microsoft.com/office/2006/metadata/properties" ma:root="true" ma:fieldsID="eeaa332bb1b97087093819dec1ae599d" ns3:_="">
    <xsd:import namespace="e5cfc0e6-8323-4fe8-bd59-658192b9ba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fc0e6-8323-4fe8-bd59-658192b9ba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A9C604-F09D-4390-932F-1CB3B4FA58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530DAB-E661-46FF-B0F1-CA04B522596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5cfc0e6-8323-4fe8-bd59-658192b9ba75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CE9215-910E-42A4-9F11-E2BFE4FE5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fc0e6-8323-4fe8-bd59-658192b9ba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948</Words>
  <Application>Microsoft Office PowerPoint</Application>
  <PresentationFormat>Panorámica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Corbel</vt:lpstr>
      <vt:lpstr>Open Sans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Cuenca-Garcia</dc:creator>
  <cp:lastModifiedBy>Microsoft</cp:lastModifiedBy>
  <cp:revision>184</cp:revision>
  <dcterms:created xsi:type="dcterms:W3CDTF">2019-02-23T11:14:39Z</dcterms:created>
  <dcterms:modified xsi:type="dcterms:W3CDTF">2020-01-17T21:19:16Z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0x010100B3B659A21FAE9C4793978530E11BCB09</vt:lpwstr>
  </property>
</Properties>
</file>